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5" r:id="rId2"/>
    <p:sldId id="295" r:id="rId3"/>
    <p:sldId id="309" r:id="rId4"/>
    <p:sldId id="270" r:id="rId5"/>
    <p:sldId id="307" r:id="rId6"/>
    <p:sldId id="311" r:id="rId7"/>
    <p:sldId id="310" r:id="rId8"/>
    <p:sldId id="313" r:id="rId9"/>
    <p:sldId id="300" r:id="rId10"/>
    <p:sldId id="305" r:id="rId11"/>
    <p:sldId id="304" r:id="rId12"/>
    <p:sldId id="314" r:id="rId13"/>
    <p:sldId id="312" r:id="rId14"/>
    <p:sldId id="315" r:id="rId15"/>
    <p:sldId id="319" r:id="rId16"/>
    <p:sldId id="308" r:id="rId17"/>
    <p:sldId id="320" r:id="rId18"/>
    <p:sldId id="322" r:id="rId19"/>
    <p:sldId id="323" r:id="rId20"/>
    <p:sldId id="321" r:id="rId21"/>
    <p:sldId id="324" r:id="rId22"/>
    <p:sldId id="325" r:id="rId23"/>
    <p:sldId id="301" r:id="rId24"/>
    <p:sldId id="327" r:id="rId25"/>
    <p:sldId id="326" r:id="rId26"/>
    <p:sldId id="316" r:id="rId27"/>
    <p:sldId id="282" r:id="rId28"/>
    <p:sldId id="26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" initials="Y" lastIdx="1" clrIdx="0">
    <p:extLst>
      <p:ext uri="{19B8F6BF-5375-455C-9EA6-DF929625EA0E}">
        <p15:presenceInfo xmlns:p15="http://schemas.microsoft.com/office/powerpoint/2012/main" userId="YJ" providerId="None"/>
      </p:ext>
    </p:extLst>
  </p:cmAuthor>
  <p:cmAuthor id="2" name="jichan lim" initials="jl" lastIdx="2" clrIdx="1">
    <p:extLst>
      <p:ext uri="{19B8F6BF-5375-455C-9EA6-DF929625EA0E}">
        <p15:presenceInfo xmlns:p15="http://schemas.microsoft.com/office/powerpoint/2012/main" userId="e5dcd97773f88d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3CD"/>
    <a:srgbClr val="3648EE"/>
    <a:srgbClr val="01B1D0"/>
    <a:srgbClr val="0F518E"/>
    <a:srgbClr val="3F98EB"/>
    <a:srgbClr val="FFFFFF"/>
    <a:srgbClr val="8D8D8D"/>
    <a:srgbClr val="595959"/>
    <a:srgbClr val="029BE9"/>
    <a:srgbClr val="019AE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79592" autoAdjust="0"/>
  </p:normalViewPr>
  <p:slideViewPr>
    <p:cSldViewPr snapToGrid="0" showGuides="1">
      <p:cViewPr varScale="1">
        <p:scale>
          <a:sx n="67" d="100"/>
          <a:sy n="67" d="100"/>
        </p:scale>
        <p:origin x="2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E3-48DB-AACF-EF6ADB579850}"/>
              </c:ext>
            </c:extLst>
          </c:dPt>
          <c:dPt>
            <c:idx val="1"/>
            <c:bubble3D val="0"/>
            <c:spPr>
              <a:solidFill>
                <a:srgbClr val="01B1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3-48DB-AACF-EF6ADB57985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2E3-48DB-AACF-EF6ADB579850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2E3-48DB-AACF-EF6ADB579850}"/>
              </c:ext>
            </c:extLst>
          </c:dPt>
          <c:cat>
            <c:strRef>
              <c:f>Sheet1!$A$2:$A$5</c:f>
              <c:strCache>
                <c:ptCount val="4"/>
                <c:pt idx="0">
                  <c:v>해외여행</c:v>
                </c:pt>
                <c:pt idx="1">
                  <c:v>국내여행</c:v>
                </c:pt>
                <c:pt idx="2">
                  <c:v>호캉스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43.5</c:v>
                </c:pt>
                <c:pt idx="1">
                  <c:v>30.9</c:v>
                </c:pt>
                <c:pt idx="2">
                  <c:v>14.5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E3-48DB-AACF-EF6ADB579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6-26T23:09:01.878" idx="1">
    <p:pos x="10" y="10"/>
    <p:text>안녕하십니까 스마트웹앱 과정 4조 프리즘 팀의 발표를 맡게된 임지찬입니다. 반갑습니다.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6-26T23:10:03.665" idx="2">
    <p:pos x="10" y="10"/>
    <p:text>먼저 목차를 소개해드리겠습니다. 
처음에는 개요부터 시작해서 팀 소개 및 전반적인 기획 과정에 대하여 설명드리고
2번째에서는 디자인 부분에 대해서 설명해드리겠습니다.
마지막으로는 개발과 개발 일정에 대해서 설명드리겠습니다.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A1076-7712-4BAA-A1FB-0EA76A628F2E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73D27-2396-493F-9949-0669FA78D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6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endParaRPr lang="en-US" altLang="ko-KR" dirty="0"/>
          </a:p>
          <a:p>
            <a:r>
              <a:rPr lang="ko-KR" altLang="en-US" dirty="0" err="1"/>
              <a:t>스마트웹앱</a:t>
            </a:r>
            <a:r>
              <a:rPr lang="ko-KR" altLang="en-US" dirty="0"/>
              <a:t> 과정 </a:t>
            </a:r>
            <a:r>
              <a:rPr lang="en-US" altLang="ko-KR" dirty="0"/>
              <a:t>4</a:t>
            </a:r>
            <a:r>
              <a:rPr lang="ko-KR" altLang="en-US" dirty="0"/>
              <a:t>조 프리즘 팀의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ko-KR" altLang="en-US" dirty="0" err="1"/>
              <a:t>임지찬입니다</a:t>
            </a:r>
            <a:r>
              <a:rPr lang="en-US" altLang="ko-KR" dirty="0"/>
              <a:t>. </a:t>
            </a:r>
            <a:r>
              <a:rPr lang="ko-KR" altLang="en-US" dirty="0"/>
              <a:t>반갑습니다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7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현재의 </a:t>
            </a:r>
            <a:r>
              <a:rPr lang="ko-KR" altLang="en-US" dirty="0" err="1"/>
              <a:t>스파밸리</a:t>
            </a:r>
            <a:r>
              <a:rPr lang="ko-KR" altLang="en-US" dirty="0"/>
              <a:t> 홈페이지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8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스파밸리</a:t>
            </a:r>
            <a:r>
              <a:rPr lang="ko-KR" altLang="en-US" dirty="0"/>
              <a:t> 홈페이지를 보시면 현재의 홈페이지는 공간을 효율적으로 사용하지 못하고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0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직관적이지 못하여 시각적으로도 다소 오래된 인상을 주기도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161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반응형으로 제작되지 않았으며</a:t>
            </a:r>
            <a:r>
              <a:rPr lang="en-US" altLang="ko-KR" dirty="0"/>
              <a:t>,</a:t>
            </a:r>
            <a:r>
              <a:rPr lang="ko-KR" altLang="en-US" dirty="0"/>
              <a:t> 모바일 페이지와 데스크탑 페이지에서의 컨텐츠가 다르다는 문제가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5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그래서 이 </a:t>
            </a:r>
            <a:r>
              <a:rPr lang="en-US" altLang="ko-KR" dirty="0"/>
              <a:t>3</a:t>
            </a:r>
            <a:r>
              <a:rPr lang="ko-KR" altLang="en-US" dirty="0"/>
              <a:t>가지에 집중하여 </a:t>
            </a:r>
            <a:r>
              <a:rPr lang="ko-KR" altLang="en-US" dirty="0" err="1"/>
              <a:t>스파밸리</a:t>
            </a:r>
            <a:r>
              <a:rPr lang="ko-KR" altLang="en-US" dirty="0"/>
              <a:t> 홈페이지 리뉴얼을 하기로 기획하였습니다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82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스타일 가이드 및 디자인 의도입니다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영어는 </a:t>
            </a:r>
            <a:r>
              <a:rPr lang="ko-KR" altLang="en-US" dirty="0" err="1"/>
              <a:t>로보토</a:t>
            </a:r>
            <a:r>
              <a:rPr lang="ko-KR" altLang="en-US" dirty="0"/>
              <a:t> 폰트를 사용하였으며 한글은 </a:t>
            </a:r>
            <a:r>
              <a:rPr lang="ko-KR" altLang="en-US" dirty="0" err="1"/>
              <a:t>프리텐다드</a:t>
            </a:r>
            <a:r>
              <a:rPr lang="ko-KR" altLang="en-US" dirty="0"/>
              <a:t> 폰트를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포인트 컬러는 로고에 있는 색깔인 푸른색을 사용하였고요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디자인에서의 기획 포인트는 접근성 향상</a:t>
            </a:r>
            <a:r>
              <a:rPr lang="en-US" altLang="ko-KR" dirty="0"/>
              <a:t>, </a:t>
            </a:r>
            <a:r>
              <a:rPr lang="ko-KR" altLang="en-US" dirty="0"/>
              <a:t>시원한 디자인</a:t>
            </a:r>
            <a:r>
              <a:rPr lang="en-US" altLang="ko-KR" dirty="0"/>
              <a:t>, </a:t>
            </a:r>
            <a:r>
              <a:rPr lang="ko-KR" altLang="en-US" dirty="0"/>
              <a:t>그리고 통일성에 초점을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3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벤치마킹 사이트입니다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씨랄라</a:t>
            </a:r>
            <a:r>
              <a:rPr lang="ko-KR" altLang="en-US" dirty="0"/>
              <a:t> 워터파크 사이트를 통해서 시설의 이미지 구성을 참고하였습니다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스파밸리</a:t>
            </a:r>
            <a:r>
              <a:rPr lang="ko-KR" altLang="en-US" dirty="0"/>
              <a:t> 사에서 운영하고 있는 호텔 </a:t>
            </a:r>
            <a:r>
              <a:rPr lang="ko-KR" altLang="en-US" dirty="0" err="1"/>
              <a:t>드</a:t>
            </a:r>
            <a:r>
              <a:rPr lang="ko-KR" altLang="en-US" dirty="0"/>
              <a:t> </a:t>
            </a:r>
            <a:r>
              <a:rPr lang="ko-KR" altLang="en-US" dirty="0" err="1"/>
              <a:t>포레</a:t>
            </a:r>
            <a:r>
              <a:rPr lang="ko-KR" altLang="en-US" dirty="0"/>
              <a:t> 사이트를 참고하여 공지사항 및 </a:t>
            </a:r>
            <a:r>
              <a:rPr lang="ko-KR" altLang="en-US" dirty="0" err="1"/>
              <a:t>푸터</a:t>
            </a:r>
            <a:r>
              <a:rPr lang="ko-KR" altLang="en-US" dirty="0"/>
              <a:t> 디자인을 참고하였습니다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233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와이어 프레임을 소개해드리겠습니다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Pc</a:t>
            </a:r>
            <a:r>
              <a:rPr lang="ko-KR" altLang="en-US" dirty="0"/>
              <a:t>에서는 기존 페이지와 같은 구성이지만 이렇게 넓은 공간을 사용하여 컨텐츠를 구성하게 꾸며보았습니다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08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모바일에서는 공간의 배치를 다르게 하며 텍스트 사이즈도 조정하여 이렇게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8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사이드 페이지입니다</a:t>
            </a:r>
            <a:r>
              <a:rPr lang="en-US" altLang="ko-KR" dirty="0"/>
              <a:t>. </a:t>
            </a:r>
            <a:r>
              <a:rPr lang="ko-KR" altLang="en-US" dirty="0"/>
              <a:t>저희는 오시는 길 페이지를 제작하였으며</a:t>
            </a:r>
            <a:endParaRPr lang="en-US" altLang="ko-KR" dirty="0"/>
          </a:p>
          <a:p>
            <a:r>
              <a:rPr lang="ko-KR" altLang="en-US" dirty="0"/>
              <a:t>자세한 형태는 뒤에 프로토타입에서 확인해주시면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769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목차를 소개해드리겠습니다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처음에는 개요부터 시작해서 팀 소개 및 전반적인 기획 과정에 대하여 </a:t>
            </a:r>
            <a:r>
              <a:rPr lang="ko-KR" altLang="en-US" dirty="0" err="1"/>
              <a:t>설명드리고</a:t>
            </a:r>
            <a:endParaRPr lang="ko-KR" altLang="en-US" dirty="0"/>
          </a:p>
          <a:p>
            <a:r>
              <a:rPr lang="en-US" altLang="ko-KR" dirty="0"/>
              <a:t>2</a:t>
            </a:r>
            <a:r>
              <a:rPr lang="ko-KR" altLang="en-US" dirty="0"/>
              <a:t>번째에서는 디자인 부분에 대해서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개발과 협업 방식 및 개발 일정에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18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프로토타입입니다</a:t>
            </a:r>
            <a:r>
              <a:rPr lang="en-US" altLang="ko-KR" dirty="0"/>
              <a:t>. </a:t>
            </a:r>
            <a:r>
              <a:rPr lang="ko-KR" altLang="en-US" dirty="0" err="1"/>
              <a:t>메인페이지의</a:t>
            </a:r>
            <a:r>
              <a:rPr lang="ko-KR" altLang="en-US" dirty="0"/>
              <a:t> 구성은 이렇게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보여지는 화면에서는 동영상이 재생되며 </a:t>
            </a:r>
            <a:r>
              <a:rPr lang="ko-KR" altLang="en-US" dirty="0" err="1"/>
              <a:t>스파밸리</a:t>
            </a:r>
            <a:r>
              <a:rPr lang="ko-KR" altLang="en-US" dirty="0"/>
              <a:t> 사이트의 모습을 확인하실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이벤트 섹션은 그리드로 구성하여 </a:t>
            </a:r>
            <a:r>
              <a:rPr lang="ko-KR" altLang="en-US" dirty="0" err="1"/>
              <a:t>트렌디한</a:t>
            </a:r>
            <a:r>
              <a:rPr lang="ko-KR" altLang="en-US" dirty="0"/>
              <a:t> 느낌을 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 네번째 섹션은 시설의 이용현황 및 시설 사진을 확인할 수 있게 구성하였습니다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 섹션에서는 현장스케치 유튜브 영상을 추가했으며 공지사항 및 </a:t>
            </a:r>
            <a:r>
              <a:rPr lang="en-US" altLang="ko-KR" dirty="0"/>
              <a:t>FAQ / </a:t>
            </a:r>
            <a:r>
              <a:rPr lang="ko-KR" altLang="en-US" dirty="0"/>
              <a:t>오시는 길로 구성하였습니다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59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 페이지입니다</a:t>
            </a:r>
            <a:r>
              <a:rPr lang="en-US" altLang="ko-KR" dirty="0"/>
              <a:t>. </a:t>
            </a:r>
            <a:r>
              <a:rPr lang="ko-KR" altLang="en-US" dirty="0"/>
              <a:t>일단 첫번째 섹션에서 동영상을 없애고 이미지로 바뀌게 하여</a:t>
            </a:r>
            <a:endParaRPr lang="en-US" altLang="ko-KR" dirty="0"/>
          </a:p>
          <a:p>
            <a:r>
              <a:rPr lang="ko-KR" altLang="en-US" dirty="0"/>
              <a:t>데이터 속도가 부족할 시 비디오가 로딩되지 않으며</a:t>
            </a:r>
            <a:r>
              <a:rPr lang="en-US" altLang="ko-KR" dirty="0"/>
              <a:t>, </a:t>
            </a:r>
            <a:r>
              <a:rPr lang="ko-KR" altLang="en-US" dirty="0"/>
              <a:t>사용자의 데이터 보호를 위한 작업을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이벤트 섹션에서는 그리드 배치를 달라지게 하여 좀 더 편하게 볼 수 있게 구성하였습니다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캐러셀</a:t>
            </a:r>
            <a:r>
              <a:rPr lang="ko-KR" altLang="en-US" dirty="0"/>
              <a:t> 부분도 텍스트를 위로 가게 수정하여 사진을 좀 더 크게 볼 수 있게 만들었으며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 부분에서도 공지사항을 위로 올렸습니다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58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사이드 페이지의 프로토타입입니다</a:t>
            </a:r>
            <a:r>
              <a:rPr lang="en-US" altLang="ko-KR" dirty="0"/>
              <a:t>. Pc</a:t>
            </a:r>
            <a:r>
              <a:rPr lang="ko-KR" altLang="en-US" dirty="0"/>
              <a:t>와 모바일에서 이렇게 구성하여 편하게 볼 수 있게 만들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2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디자인 도구로는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이용하여 협업을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도구로는 </a:t>
            </a:r>
            <a:r>
              <a:rPr lang="en-US" altLang="ko-KR" dirty="0"/>
              <a:t>vs code, </a:t>
            </a:r>
            <a:r>
              <a:rPr lang="ko-KR" altLang="en-US" dirty="0" err="1"/>
              <a:t>디스코드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데스크탑을 이용하여 협업을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개발 언어로는 </a:t>
            </a:r>
            <a:r>
              <a:rPr lang="en-US" altLang="ko-KR" dirty="0"/>
              <a:t>html.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ko-KR" altLang="en-US" dirty="0"/>
              <a:t>와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라이브러리 부트스트랩을 이용하였고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오시는 길 페이지를 구현 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74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스파밸리</a:t>
            </a:r>
            <a:r>
              <a:rPr lang="ko-KR" altLang="en-US" dirty="0"/>
              <a:t> 프로젝트라는 </a:t>
            </a:r>
            <a:r>
              <a:rPr lang="ko-KR" altLang="en-US" dirty="0" err="1"/>
              <a:t>레포지토리를</a:t>
            </a:r>
            <a:r>
              <a:rPr lang="ko-KR" altLang="en-US" dirty="0"/>
              <a:t> 만든 후 </a:t>
            </a:r>
            <a:r>
              <a:rPr lang="ko-KR" altLang="en-US" dirty="0" err="1"/>
              <a:t>컨트리뷰터에</a:t>
            </a:r>
            <a:r>
              <a:rPr lang="ko-KR" altLang="en-US" dirty="0"/>
              <a:t> 팀원들을 초대하여 협업을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48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브런치 전략은 각자 브런치를 만들어 </a:t>
            </a:r>
            <a:r>
              <a:rPr lang="ko-KR" altLang="en-US" dirty="0" err="1"/>
              <a:t>메인에</a:t>
            </a:r>
            <a:r>
              <a:rPr lang="ko-KR" altLang="en-US" dirty="0"/>
              <a:t> 병합하는 방식으로 협업을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이루어지는 협업인만큼 오류도 많고 </a:t>
            </a:r>
            <a:r>
              <a:rPr lang="ko-KR" altLang="en-US" dirty="0" err="1"/>
              <a:t>컨플릭트도</a:t>
            </a:r>
            <a:r>
              <a:rPr lang="ko-KR" altLang="en-US" dirty="0"/>
              <a:t> 많이 일어났지만 이를 해결하면서 협업을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08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개발 일정입니다</a:t>
            </a:r>
            <a:r>
              <a:rPr lang="en-US" altLang="ko-KR" dirty="0"/>
              <a:t>. </a:t>
            </a:r>
            <a:r>
              <a:rPr lang="ko-KR" altLang="en-US" dirty="0"/>
              <a:t>저희는 기획에 </a:t>
            </a:r>
            <a:r>
              <a:rPr lang="en-US" altLang="ko-KR" dirty="0"/>
              <a:t>3</a:t>
            </a:r>
            <a:r>
              <a:rPr lang="ko-KR" altLang="en-US" dirty="0"/>
              <a:t>일이 걸렸으며 디자인에 </a:t>
            </a:r>
            <a:r>
              <a:rPr lang="en-US" altLang="ko-KR" dirty="0"/>
              <a:t>9</a:t>
            </a:r>
            <a:r>
              <a:rPr lang="ko-KR" altLang="en-US" dirty="0"/>
              <a:t>일의 시간이 걸렸습니다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현재는 메인 페이지 제작이 마무리 단계에 있으며 </a:t>
            </a:r>
            <a:r>
              <a:rPr lang="en-US" altLang="ko-KR" dirty="0"/>
              <a:t>28</a:t>
            </a:r>
            <a:r>
              <a:rPr lang="ko-KR" altLang="en-US" dirty="0"/>
              <a:t>일 내일이면 사이드페이지 제작까지 마무리하게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앞으로 남은 </a:t>
            </a:r>
            <a:r>
              <a:rPr lang="en-US" altLang="ko-KR" dirty="0"/>
              <a:t>2</a:t>
            </a:r>
            <a:r>
              <a:rPr lang="ko-KR" altLang="en-US" dirty="0"/>
              <a:t>일간은 수정 및 보완</a:t>
            </a:r>
            <a:r>
              <a:rPr lang="en-US" altLang="ko-KR" dirty="0"/>
              <a:t>, ppt </a:t>
            </a:r>
            <a:r>
              <a:rPr lang="ko-KR" altLang="en-US" dirty="0"/>
              <a:t>마무리에 시간을 사용할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27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 받겠습니다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796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부족한 발표임에도 </a:t>
            </a:r>
            <a:r>
              <a:rPr lang="ko-KR" altLang="en-US" dirty="0" err="1"/>
              <a:t>경청해주셔서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1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소개입니다</a:t>
            </a:r>
            <a:r>
              <a:rPr lang="en-US" altLang="ko-KR" dirty="0"/>
              <a:t>. </a:t>
            </a:r>
            <a:r>
              <a:rPr lang="ko-KR" altLang="en-US" dirty="0"/>
              <a:t>프리즘은 빛을 받아 여러가지 색깔을 나타내는 광학 도구입니다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팀이 하나로 모여 무지개같이 아름다운 색깔을 보여주었으면 하는 마음에 팀 이름을 프리즘으로 지었습니다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14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소개입니다</a:t>
            </a:r>
            <a:r>
              <a:rPr lang="en-US" altLang="ko-KR" dirty="0"/>
              <a:t>. </a:t>
            </a:r>
            <a:r>
              <a:rPr lang="ko-KR" altLang="en-US" dirty="0"/>
              <a:t>서재현은 </a:t>
            </a:r>
            <a:r>
              <a:rPr lang="en-US" altLang="ko-KR" dirty="0" err="1"/>
              <a:t>ux</a:t>
            </a:r>
            <a:r>
              <a:rPr lang="en-US" altLang="ko-KR" dirty="0"/>
              <a:t> /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디자인을 맡았으며 </a:t>
            </a:r>
            <a:r>
              <a:rPr lang="ko-KR" altLang="en-US" dirty="0" err="1"/>
              <a:t>남지완은</a:t>
            </a:r>
            <a:r>
              <a:rPr lang="ko-KR" altLang="en-US" dirty="0"/>
              <a:t> 팀장과 </a:t>
            </a:r>
            <a:r>
              <a:rPr lang="ko-KR" altLang="en-US" dirty="0" err="1"/>
              <a:t>웹퍼블리싱을</a:t>
            </a:r>
            <a:r>
              <a:rPr lang="ko-KR" altLang="en-US" dirty="0"/>
              <a:t> 담당했습니다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를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55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이 사진을 보면 어떤 생각이 드십니까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네 저는 이 사진을 보고 여름 휴가를 떠나고 싶다는 생각을 하였는데요</a:t>
            </a:r>
            <a:endParaRPr lang="en-US" altLang="ko-KR" dirty="0"/>
          </a:p>
          <a:p>
            <a:r>
              <a:rPr lang="ko-KR" altLang="en-US" dirty="0"/>
              <a:t>다들 물놀이 계획은 </a:t>
            </a:r>
            <a:r>
              <a:rPr lang="ko-KR" altLang="en-US" dirty="0" err="1"/>
              <a:t>있으신가요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27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인크루잇에서</a:t>
            </a:r>
            <a:r>
              <a:rPr lang="ko-KR" altLang="en-US" dirty="0"/>
              <a:t> 올해 성인남녀 </a:t>
            </a:r>
            <a:r>
              <a:rPr lang="en-US" altLang="ko-KR" dirty="0"/>
              <a:t>835</a:t>
            </a:r>
            <a:r>
              <a:rPr lang="ko-KR" altLang="en-US" dirty="0"/>
              <a:t>명을 대상으로 실시한 설문조사 결과에 따르면</a:t>
            </a:r>
          </a:p>
          <a:p>
            <a:r>
              <a:rPr lang="en-US" altLang="ko-KR" dirty="0"/>
              <a:t>80.1%</a:t>
            </a:r>
            <a:r>
              <a:rPr lang="ko-KR" altLang="en-US" dirty="0"/>
              <a:t>가 올 여름 휴가 계획이 있다고 답하였습니다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응답자의 </a:t>
            </a:r>
            <a:r>
              <a:rPr lang="en-US" altLang="ko-KR" dirty="0"/>
              <a:t>30.9%</a:t>
            </a:r>
            <a:r>
              <a:rPr lang="ko-KR" altLang="en-US" dirty="0"/>
              <a:t>가 가까운 국내여행을 계획하고 있다고 답하였습니다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이 결과에 주목하여 가까운 여름 휴가 장소를 찾아보았습니다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4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대구시에서 운영하고 있는 </a:t>
            </a:r>
            <a:r>
              <a:rPr lang="ko-KR" altLang="en-US" dirty="0" err="1"/>
              <a:t>대구트립로드라는</a:t>
            </a:r>
            <a:r>
              <a:rPr lang="ko-KR" altLang="en-US" dirty="0"/>
              <a:t> 사이트를 방문하시면 대구의 대표관광명소를 살펴 볼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91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곳 중에 저희는 </a:t>
            </a:r>
            <a:r>
              <a:rPr lang="ko-KR" altLang="en-US" dirty="0" err="1"/>
              <a:t>스파밸리를</a:t>
            </a:r>
            <a:r>
              <a:rPr lang="ko-KR" altLang="en-US" dirty="0"/>
              <a:t> 주목하였습니다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00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SimilarWeb</a:t>
            </a:r>
            <a:r>
              <a:rPr lang="ko-KR" altLang="en-US" dirty="0"/>
              <a:t>이라는 사이트를 이용하면 웹사이트의 트래픽을 통해 방문자 통계</a:t>
            </a:r>
            <a:r>
              <a:rPr lang="en-US" altLang="ko-KR" dirty="0"/>
              <a:t>, </a:t>
            </a:r>
            <a:r>
              <a:rPr lang="ko-KR" altLang="en-US" dirty="0"/>
              <a:t>인기도 및 다양한 정보 등을 알 수 있는데요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스파밸리</a:t>
            </a:r>
            <a:r>
              <a:rPr lang="ko-KR" altLang="en-US" dirty="0"/>
              <a:t> 사이트를 검색하게 되면 지난 </a:t>
            </a:r>
            <a:r>
              <a:rPr lang="en-US" altLang="ko-KR" dirty="0"/>
              <a:t>3</a:t>
            </a:r>
            <a:r>
              <a:rPr lang="ko-KR" altLang="en-US" dirty="0"/>
              <a:t>개월 간 방문자 숫자가 점점 늘어나고 있으며 지난 </a:t>
            </a:r>
            <a:r>
              <a:rPr lang="en-US" altLang="ko-KR" dirty="0"/>
              <a:t>5</a:t>
            </a:r>
            <a:r>
              <a:rPr lang="ko-KR" altLang="en-US" dirty="0"/>
              <a:t>월 방문 숫자가 </a:t>
            </a:r>
            <a:r>
              <a:rPr lang="en-US" altLang="ko-KR" dirty="0"/>
              <a:t>18</a:t>
            </a:r>
            <a:r>
              <a:rPr lang="ko-KR" altLang="en-US" dirty="0"/>
              <a:t>만 </a:t>
            </a:r>
            <a:r>
              <a:rPr lang="en-US" altLang="ko-KR" dirty="0"/>
              <a:t>5000</a:t>
            </a:r>
            <a:r>
              <a:rPr lang="ko-KR" altLang="en-US" dirty="0"/>
              <a:t>회라는 결과를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3D27-2396-493F-9949-0669FA78DB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68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1" y="0"/>
            <a:ext cx="12182169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329" y="6282406"/>
            <a:ext cx="282827" cy="282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1780546" y="1740101"/>
            <a:ext cx="8212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8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OPEN API </a:t>
            </a:r>
            <a:r>
              <a:rPr kumimoji="0" lang="ko-KR" altLang="en-US" sz="4800" b="0" i="0" u="none" strike="noStrike" kern="18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활용한</a:t>
            </a:r>
            <a:endParaRPr kumimoji="0" lang="en-US" altLang="ko-KR" sz="4800" b="0" i="0" u="none" strike="noStrike" kern="18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8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반응형</a:t>
            </a:r>
            <a:r>
              <a:rPr kumimoji="0" lang="ko-KR" altLang="en-US" sz="4800" b="0" i="0" u="none" strike="noStrike" kern="18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웹사이트 제작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000051" flipV="1">
            <a:off x="41012" y="7056147"/>
            <a:ext cx="796612" cy="401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9"/>
          <p:cNvSpPr/>
          <p:nvPr/>
        </p:nvSpPr>
        <p:spPr>
          <a:xfrm>
            <a:off x="1927780" y="1358652"/>
            <a:ext cx="2068540" cy="301983"/>
          </a:xfrm>
          <a:custGeom>
            <a:avLst/>
            <a:gdLst>
              <a:gd name="connsiteX0" fmla="*/ 0 w 2068540"/>
              <a:gd name="connsiteY0" fmla="*/ 0 h 294234"/>
              <a:gd name="connsiteX1" fmla="*/ 2068540 w 2068540"/>
              <a:gd name="connsiteY1" fmla="*/ 0 h 294234"/>
              <a:gd name="connsiteX2" fmla="*/ 2068540 w 2068540"/>
              <a:gd name="connsiteY2" fmla="*/ 294234 h 294234"/>
              <a:gd name="connsiteX3" fmla="*/ 0 w 2068540"/>
              <a:gd name="connsiteY3" fmla="*/ 294234 h 294234"/>
              <a:gd name="connsiteX4" fmla="*/ 0 w 2068540"/>
              <a:gd name="connsiteY4" fmla="*/ 0 h 294234"/>
              <a:gd name="connsiteX0" fmla="*/ 92990 w 2068540"/>
              <a:gd name="connsiteY0" fmla="*/ 15498 h 294234"/>
              <a:gd name="connsiteX1" fmla="*/ 2068540 w 2068540"/>
              <a:gd name="connsiteY1" fmla="*/ 0 h 294234"/>
              <a:gd name="connsiteX2" fmla="*/ 2068540 w 2068540"/>
              <a:gd name="connsiteY2" fmla="*/ 294234 h 294234"/>
              <a:gd name="connsiteX3" fmla="*/ 0 w 2068540"/>
              <a:gd name="connsiteY3" fmla="*/ 294234 h 294234"/>
              <a:gd name="connsiteX4" fmla="*/ 92990 w 2068540"/>
              <a:gd name="connsiteY4" fmla="*/ 15498 h 294234"/>
              <a:gd name="connsiteX0" fmla="*/ 92990 w 2068540"/>
              <a:gd name="connsiteY0" fmla="*/ 15498 h 301983"/>
              <a:gd name="connsiteX1" fmla="*/ 2068540 w 2068540"/>
              <a:gd name="connsiteY1" fmla="*/ 0 h 301983"/>
              <a:gd name="connsiteX2" fmla="*/ 1960052 w 2068540"/>
              <a:gd name="connsiteY2" fmla="*/ 301983 h 301983"/>
              <a:gd name="connsiteX3" fmla="*/ 0 w 2068540"/>
              <a:gd name="connsiteY3" fmla="*/ 294234 h 301983"/>
              <a:gd name="connsiteX4" fmla="*/ 92990 w 2068540"/>
              <a:gd name="connsiteY4" fmla="*/ 15498 h 30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8540" h="301983">
                <a:moveTo>
                  <a:pt x="92990" y="15498"/>
                </a:moveTo>
                <a:lnTo>
                  <a:pt x="2068540" y="0"/>
                </a:lnTo>
                <a:lnTo>
                  <a:pt x="1960052" y="301983"/>
                </a:lnTo>
                <a:lnTo>
                  <a:pt x="0" y="294234"/>
                </a:lnTo>
                <a:lnTo>
                  <a:pt x="92990" y="15498"/>
                </a:lnTo>
                <a:close/>
              </a:path>
            </a:pathLst>
          </a:custGeom>
          <a:solidFill>
            <a:srgbClr val="2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4008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Montserrat" charset="0"/>
              </a:rPr>
              <a:t>[K-Digital]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Montserrat" charset="0"/>
              </a:rPr>
              <a:t>스마트웹앱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Montserrat" charset="0"/>
              </a:rPr>
              <a:t> 콘텐츠 실무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1780547" y="3468693"/>
            <a:ext cx="8212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8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스파밸리</a:t>
            </a:r>
            <a:r>
              <a:rPr kumimoji="0" lang="ko-KR" altLang="en-US" sz="2800" b="1" i="0" u="none" strike="noStrike" kern="18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웹사이트 </a:t>
            </a:r>
            <a:r>
              <a:rPr kumimoji="0" lang="ko-KR" altLang="en-US" sz="2800" b="1" i="0" u="none" strike="noStrike" kern="1800" cap="none" spc="0" normalizeH="0" baseline="0" noProof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리뉴얼</a:t>
            </a:r>
            <a:endParaRPr kumimoji="0" lang="ko-KR" altLang="en-US" sz="2800" b="1" i="0" u="none" strike="noStrike" kern="18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38" y="6934132"/>
            <a:ext cx="645362" cy="645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36A8F-8ABE-438F-9236-11DC589EE0E5}"/>
              </a:ext>
            </a:extLst>
          </p:cNvPr>
          <p:cNvSpPr txBox="1"/>
          <p:nvPr/>
        </p:nvSpPr>
        <p:spPr>
          <a:xfrm>
            <a:off x="10524743" y="6282406"/>
            <a:ext cx="14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kern="1800" spc="-150" dirty="0">
                <a:solidFill>
                  <a:schemeClr val="accent6"/>
                </a:solidFill>
              </a:rPr>
              <a:t>TEAM.</a:t>
            </a:r>
            <a:r>
              <a:rPr lang="en-US" altLang="ko-KR" sz="1000" kern="1800" spc="300" dirty="0">
                <a:solidFill>
                  <a:schemeClr val="accent6"/>
                </a:solidFill>
              </a:rPr>
              <a:t> </a:t>
            </a:r>
            <a:r>
              <a:rPr lang="en-US" altLang="ko-KR" sz="1400" kern="1800" spc="300" dirty="0">
                <a:solidFill>
                  <a:schemeClr val="accent6"/>
                </a:solidFill>
              </a:rPr>
              <a:t>PRISM</a:t>
            </a:r>
            <a:endParaRPr lang="ko-KR" altLang="en-US" sz="1400" kern="1800" spc="300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0E4F80-AA79-4622-8D87-C45F8E6F57C4}"/>
              </a:ext>
            </a:extLst>
          </p:cNvPr>
          <p:cNvSpPr txBox="1"/>
          <p:nvPr/>
        </p:nvSpPr>
        <p:spPr>
          <a:xfrm>
            <a:off x="9824987" y="6291550"/>
            <a:ext cx="549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kern="1800" dirty="0">
                <a:solidFill>
                  <a:schemeClr val="accent6"/>
                </a:solidFill>
              </a:rPr>
              <a:t>4</a:t>
            </a:r>
            <a:r>
              <a:rPr lang="ko-KR" altLang="en-US" sz="1400" kern="1800" dirty="0">
                <a:solidFill>
                  <a:schemeClr val="accent6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47" t="-27" r="-392" b="13"/>
          <a:stretch/>
        </p:blipFill>
        <p:spPr>
          <a:xfrm>
            <a:off x="3936987" y="1322499"/>
            <a:ext cx="4625375" cy="52362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0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-147" t="26687" r="-99" b="6630"/>
          <a:stretch/>
        </p:blipFill>
        <p:spPr>
          <a:xfrm>
            <a:off x="5119565" y="1439232"/>
            <a:ext cx="6280253" cy="4754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C6502-08BE-4294-9EC0-C85556F87C3B}"/>
              </a:ext>
            </a:extLst>
          </p:cNvPr>
          <p:cNvSpPr txBox="1"/>
          <p:nvPr/>
        </p:nvSpPr>
        <p:spPr>
          <a:xfrm>
            <a:off x="538480" y="3016015"/>
            <a:ext cx="4700270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 페이지가 넓은 공간에 비해서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정보가 너무 밀집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되어 있다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>
            <a:cxnSpLocks/>
          </p:cNvCxnSpPr>
          <p:nvPr/>
        </p:nvCxnSpPr>
        <p:spPr>
          <a:xfrm>
            <a:off x="660400" y="4234971"/>
            <a:ext cx="359727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21065" t="41784" r="21008" b="42865"/>
          <a:stretch/>
        </p:blipFill>
        <p:spPr>
          <a:xfrm>
            <a:off x="5095875" y="2411542"/>
            <a:ext cx="6747662" cy="203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C6502-08BE-4294-9EC0-C85556F87C3B}"/>
              </a:ext>
            </a:extLst>
          </p:cNvPr>
          <p:cNvSpPr txBox="1"/>
          <p:nvPr/>
        </p:nvSpPr>
        <p:spPr>
          <a:xfrm>
            <a:off x="526138" y="3018836"/>
            <a:ext cx="4249396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직관적이지 못해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시각적으로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다소 </a:t>
            </a: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오래된 인상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076D6A-E52A-4DF4-A7B6-3D4E0A059DC6}"/>
              </a:ext>
            </a:extLst>
          </p:cNvPr>
          <p:cNvCxnSpPr>
            <a:cxnSpLocks/>
          </p:cNvCxnSpPr>
          <p:nvPr/>
        </p:nvCxnSpPr>
        <p:spPr>
          <a:xfrm>
            <a:off x="660400" y="4234971"/>
            <a:ext cx="359727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4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AA1FCD-6E40-4843-B124-A7B38504DCD2}"/>
              </a:ext>
            </a:extLst>
          </p:cNvPr>
          <p:cNvGrpSpPr/>
          <p:nvPr/>
        </p:nvGrpSpPr>
        <p:grpSpPr>
          <a:xfrm>
            <a:off x="5066969" y="1485095"/>
            <a:ext cx="5248927" cy="5030641"/>
            <a:chOff x="4419269" y="1485095"/>
            <a:chExt cx="5248927" cy="503064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l="-147" t="-27" r="50108" b="13"/>
            <a:stretch/>
          </p:blipFill>
          <p:spPr>
            <a:xfrm>
              <a:off x="4419269" y="1485095"/>
              <a:ext cx="2192796" cy="4987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1C6502-08BE-4294-9EC0-C85556F87C3B}"/>
                </a:ext>
              </a:extLst>
            </p:cNvPr>
            <p:cNvSpPr txBox="1"/>
            <p:nvPr/>
          </p:nvSpPr>
          <p:spPr>
            <a:xfrm>
              <a:off x="5418800" y="5948273"/>
              <a:ext cx="4249396" cy="5674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사이즈를 줄일 시</a:t>
              </a:r>
              <a:endPara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함께 줄어들지 않는 페이지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1A3AC59-55E7-468C-ACD9-2FF13347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414" y="1485095"/>
            <a:ext cx="1557622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43D09A-B1E3-47E5-B93D-5C495286741B}"/>
              </a:ext>
            </a:extLst>
          </p:cNvPr>
          <p:cNvSpPr txBox="1"/>
          <p:nvPr/>
        </p:nvSpPr>
        <p:spPr>
          <a:xfrm>
            <a:off x="9226112" y="6166810"/>
            <a:ext cx="4249396" cy="303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모바일 페이지</a:t>
            </a:r>
            <a:endParaRPr lang="ko-KR" altLang="en-US" sz="10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E3417-0130-46B0-8B4F-75E71CF46A3A}"/>
              </a:ext>
            </a:extLst>
          </p:cNvPr>
          <p:cNvSpPr txBox="1"/>
          <p:nvPr/>
        </p:nvSpPr>
        <p:spPr>
          <a:xfrm>
            <a:off x="526138" y="3018836"/>
            <a:ext cx="4249396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페이지가 </a:t>
            </a: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반응형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제작되지 않았다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86DD270-1595-4662-AB14-860D03F47479}"/>
              </a:ext>
            </a:extLst>
          </p:cNvPr>
          <p:cNvCxnSpPr>
            <a:cxnSpLocks/>
          </p:cNvCxnSpPr>
          <p:nvPr/>
        </p:nvCxnSpPr>
        <p:spPr>
          <a:xfrm>
            <a:off x="660400" y="4234971"/>
            <a:ext cx="359727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0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315528"/>
            <a:ext cx="3331361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정보가 너무 밀집</a:t>
            </a:r>
            <a:r>
              <a:rPr lang="ko-KR" altLang="en-US" sz="20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되어 있다</a:t>
            </a:r>
            <a:r>
              <a:rPr lang="en-US" altLang="ko-KR" sz="20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622507"/>
            <a:ext cx="2382383" cy="494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직관적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이지 못하다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942008"/>
            <a:ext cx="349807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반응형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제작되지 않았다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B5B7A6D-A5BC-4025-822D-A899EFC427BA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581F2C-B228-429C-BD65-00CCBC396A39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096C2F-B638-4C01-9969-E70A1EE71FCA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ADC1F38-ADE7-4C50-95AB-A89E3F6B3A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032FA6-7AC9-4B69-97BF-E042CAE08FEC}"/>
              </a:ext>
            </a:extLst>
          </p:cNvPr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FF14A-FFD1-411C-A796-339BD3DDD52D}"/>
              </a:ext>
            </a:extLst>
          </p:cNvPr>
          <p:cNvSpPr txBox="1"/>
          <p:nvPr/>
        </p:nvSpPr>
        <p:spPr>
          <a:xfrm>
            <a:off x="985416" y="683355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2-1.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 요소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9559BC-04D1-48FC-88A7-04C90C5FC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14" y="1663727"/>
            <a:ext cx="8914772" cy="45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7098F-DACE-4EB8-A6B8-0E6DA4252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9" b="63430"/>
          <a:stretch/>
        </p:blipFill>
        <p:spPr>
          <a:xfrm>
            <a:off x="1356941" y="1535552"/>
            <a:ext cx="6005345" cy="2198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2361CA-495E-47C8-B788-357A7C844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80" y="4195271"/>
            <a:ext cx="4968240" cy="204833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E6615CF-208B-4E81-8285-EC8C8E9E0778}"/>
              </a:ext>
            </a:extLst>
          </p:cNvPr>
          <p:cNvGrpSpPr/>
          <p:nvPr/>
        </p:nvGrpSpPr>
        <p:grpSpPr>
          <a:xfrm>
            <a:off x="7097367" y="1971860"/>
            <a:ext cx="458447" cy="72000"/>
            <a:chOff x="7097367" y="1971860"/>
            <a:chExt cx="458447" cy="72000"/>
          </a:xfrm>
        </p:grpSpPr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CEB9992D-EC40-4A0E-BB44-572E1B075C84}"/>
                </a:ext>
              </a:extLst>
            </p:cNvPr>
            <p:cNvSpPr/>
            <p:nvPr/>
          </p:nvSpPr>
          <p:spPr>
            <a:xfrm rot="2700000">
              <a:off x="7483814" y="1971860"/>
              <a:ext cx="72000" cy="7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  <a:effectLst/>
          </p:spPr>
          <p:txBody>
            <a:bodyPr lIns="38100" tIns="38100" rIns="38100" bIns="38100" anchor="ctr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srgbClr val="000000"/>
                </a:solidFill>
                <a:latin typeface="Noto Sans KR" panose="020B0500000000000000" pitchFamily="34" charset="-127"/>
                <a:cs typeface="Poppins"/>
                <a:sym typeface="Poppins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DDD7947-758B-492F-86ED-ED4A15C8F4B1}"/>
                </a:ext>
              </a:extLst>
            </p:cNvPr>
            <p:cNvCxnSpPr/>
            <p:nvPr/>
          </p:nvCxnSpPr>
          <p:spPr>
            <a:xfrm>
              <a:off x="7097367" y="1997700"/>
              <a:ext cx="367278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BDACDAD-0D10-4BC1-B8CB-07BCB3B0330F}"/>
              </a:ext>
            </a:extLst>
          </p:cNvPr>
          <p:cNvSpPr txBox="1"/>
          <p:nvPr/>
        </p:nvSpPr>
        <p:spPr>
          <a:xfrm>
            <a:off x="7677342" y="1807805"/>
            <a:ext cx="2243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씨랄라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워터파크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A3EF0-E9E3-45D6-8132-C4F4C2988369}"/>
              </a:ext>
            </a:extLst>
          </p:cNvPr>
          <p:cNvSpPr txBox="1"/>
          <p:nvPr/>
        </p:nvSpPr>
        <p:spPr>
          <a:xfrm>
            <a:off x="7677342" y="2280635"/>
            <a:ext cx="314736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시설 이미지 구성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배치 참고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9481FB-EDBD-48E0-B483-161AF7A96B30}"/>
              </a:ext>
            </a:extLst>
          </p:cNvPr>
          <p:cNvGrpSpPr/>
          <p:nvPr/>
        </p:nvGrpSpPr>
        <p:grpSpPr>
          <a:xfrm rot="10800000">
            <a:off x="5014567" y="4643940"/>
            <a:ext cx="438127" cy="72000"/>
            <a:chOff x="7117687" y="1971860"/>
            <a:chExt cx="438127" cy="72000"/>
          </a:xfrm>
        </p:grpSpPr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282CBBC2-4489-45B5-83CB-12C0B51AA381}"/>
                </a:ext>
              </a:extLst>
            </p:cNvPr>
            <p:cNvSpPr/>
            <p:nvPr/>
          </p:nvSpPr>
          <p:spPr>
            <a:xfrm rot="2700000">
              <a:off x="7483814" y="1971860"/>
              <a:ext cx="72000" cy="7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  <a:effectLst/>
          </p:spPr>
          <p:txBody>
            <a:bodyPr lIns="38100" tIns="38100" rIns="38100" bIns="38100" anchor="ctr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srgbClr val="000000"/>
                </a:solidFill>
                <a:latin typeface="Noto Sans KR" panose="020B0500000000000000" pitchFamily="34" charset="-127"/>
                <a:cs typeface="Poppins"/>
                <a:sym typeface="Poppins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C0F13CF-4F2B-43BC-A825-A735F7D5F95C}"/>
                </a:ext>
              </a:extLst>
            </p:cNvPr>
            <p:cNvCxnSpPr/>
            <p:nvPr/>
          </p:nvCxnSpPr>
          <p:spPr>
            <a:xfrm>
              <a:off x="7117687" y="2018020"/>
              <a:ext cx="367278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A7CB28-22CB-47CF-8684-4DA1058216C6}"/>
              </a:ext>
            </a:extLst>
          </p:cNvPr>
          <p:cNvGrpSpPr/>
          <p:nvPr/>
        </p:nvGrpSpPr>
        <p:grpSpPr>
          <a:xfrm>
            <a:off x="792255" y="4469725"/>
            <a:ext cx="4624184" cy="1314390"/>
            <a:chOff x="477295" y="4469725"/>
            <a:chExt cx="4624184" cy="1314390"/>
          </a:xfrm>
        </p:grpSpPr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10105AA1-8D52-4292-9E84-05350E0F83C1}"/>
                </a:ext>
              </a:extLst>
            </p:cNvPr>
            <p:cNvSpPr txBox="1"/>
            <p:nvPr/>
          </p:nvSpPr>
          <p:spPr>
            <a:xfrm>
              <a:off x="3103672" y="4469725"/>
              <a:ext cx="199780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호텔 </a:t>
              </a:r>
              <a:r>
                <a:rPr lang="ko-KR" altLang="en-US" sz="20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드</a:t>
              </a:r>
              <a:r>
                <a:rPr lang="ko-KR" altLang="en-US" sz="20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포레</a:t>
              </a:r>
              <a:endPara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DD2F2F-6CD0-4DED-9F4E-201CD71FF5A3}"/>
                </a:ext>
              </a:extLst>
            </p:cNvPr>
            <p:cNvSpPr txBox="1"/>
            <p:nvPr/>
          </p:nvSpPr>
          <p:spPr>
            <a:xfrm>
              <a:off x="477295" y="4974919"/>
              <a:ext cx="4176463" cy="809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r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700" b="0" i="0" u="none" strike="noStrike" kern="1200" cap="none" spc="0" normalizeH="0" baseline="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스파밸리</a:t>
              </a:r>
              <a:r>
                <a:rPr kumimoji="0" lang="ko-KR" altLang="en-US" sz="1700" b="0" i="0" u="none" strike="noStrike" kern="1200" cap="none" spc="0" normalizeH="0" baseline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사의 공지사항</a:t>
              </a:r>
              <a:r>
                <a:rPr kumimoji="0" lang="en-US" altLang="ko-KR" sz="1700" b="0" i="0" u="none" strike="noStrike" kern="1200" cap="none" spc="0" normalizeH="0" baseline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marL="0" indent="0" algn="r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700" b="0" i="0" u="none" strike="noStrike" kern="1200" cap="none" spc="0" normalizeH="0" baseline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ko-KR" altLang="en-US" sz="1700" b="0" i="0" u="none" strike="noStrike" kern="1200" cap="none" spc="0" normalizeH="0" baseline="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푸터</a:t>
              </a:r>
              <a:r>
                <a:rPr kumimoji="0" lang="ko-KR" altLang="en-US" sz="1700" b="0" i="0" u="none" strike="noStrike" kern="1200" cap="none" spc="0" normalizeH="0" baseline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디자인 참고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2AC5729-1958-4134-86AF-0E4CA026229E}"/>
              </a:ext>
            </a:extLst>
          </p:cNvPr>
          <p:cNvSpPr txBox="1"/>
          <p:nvPr/>
        </p:nvSpPr>
        <p:spPr>
          <a:xfrm>
            <a:off x="985416" y="683355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벤치마킹 사이트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3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FF14A-FFD1-411C-A796-339BD3DDD52D}"/>
              </a:ext>
            </a:extLst>
          </p:cNvPr>
          <p:cNvSpPr txBox="1"/>
          <p:nvPr/>
        </p:nvSpPr>
        <p:spPr>
          <a:xfrm>
            <a:off x="985416" y="683355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2-3.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와이어 프레임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1446DA-2E61-4E51-BB17-1839F23BBE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1003" y="1192208"/>
            <a:ext cx="3332006" cy="55870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662775-8E41-4364-852C-80B989E5A5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1705" y="1534639"/>
            <a:ext cx="3332006" cy="49021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58CB25-4673-45D6-A19D-DD647D5A02B5}"/>
              </a:ext>
            </a:extLst>
          </p:cNvPr>
          <p:cNvSpPr txBox="1"/>
          <p:nvPr/>
        </p:nvSpPr>
        <p:spPr>
          <a:xfrm>
            <a:off x="1155700" y="2540756"/>
            <a:ext cx="2236607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와이어프레임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Main - PC</a:t>
            </a:r>
            <a:endParaRPr lang="ko-KR" altLang="en-US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48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FF14A-FFD1-411C-A796-339BD3DDD52D}"/>
              </a:ext>
            </a:extLst>
          </p:cNvPr>
          <p:cNvSpPr txBox="1"/>
          <p:nvPr/>
        </p:nvSpPr>
        <p:spPr>
          <a:xfrm>
            <a:off x="985416" y="683355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2-3.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와이어 프레임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58CB25-4673-45D6-A19D-DD647D5A02B5}"/>
              </a:ext>
            </a:extLst>
          </p:cNvPr>
          <p:cNvSpPr txBox="1"/>
          <p:nvPr/>
        </p:nvSpPr>
        <p:spPr>
          <a:xfrm>
            <a:off x="1148791" y="2540754"/>
            <a:ext cx="2236607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와이어프레임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Main - Mobile</a:t>
            </a:r>
            <a:endParaRPr lang="ko-KR" altLang="en-US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47F257-05C3-4FDA-A23B-D93A6DAC95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111" y="1465881"/>
            <a:ext cx="1263600" cy="27387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0F5390-FD5D-4BCA-8AE7-003F14E40C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0509" y="2389364"/>
            <a:ext cx="1263919" cy="41693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9DAEFE-9684-4836-8B98-CED739B088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0665" y="1465881"/>
            <a:ext cx="1263919" cy="5242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47A427-6896-40AD-9319-CB2549C003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8" r="-1467"/>
          <a:stretch/>
        </p:blipFill>
        <p:spPr>
          <a:xfrm>
            <a:off x="4020821" y="1258187"/>
            <a:ext cx="1263919" cy="35212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DBFF43-4C05-48EF-937D-DC04C2B5763C}"/>
              </a:ext>
            </a:extLst>
          </p:cNvPr>
          <p:cNvSpPr txBox="1"/>
          <p:nvPr/>
        </p:nvSpPr>
        <p:spPr>
          <a:xfrm>
            <a:off x="8249860" y="4284988"/>
            <a:ext cx="2236607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(toggle)</a:t>
            </a:r>
            <a:endParaRPr lang="ko-KR" altLang="en-US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29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FF14A-FFD1-411C-A796-339BD3DDD52D}"/>
              </a:ext>
            </a:extLst>
          </p:cNvPr>
          <p:cNvSpPr txBox="1"/>
          <p:nvPr/>
        </p:nvSpPr>
        <p:spPr>
          <a:xfrm>
            <a:off x="985416" y="683355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2-3.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와이어 프레임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58CB25-4673-45D6-A19D-DD647D5A02B5}"/>
              </a:ext>
            </a:extLst>
          </p:cNvPr>
          <p:cNvSpPr txBox="1"/>
          <p:nvPr/>
        </p:nvSpPr>
        <p:spPr>
          <a:xfrm>
            <a:off x="1155700" y="2540756"/>
            <a:ext cx="2236607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와이어프레임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Side page</a:t>
            </a:r>
            <a:endParaRPr lang="ko-KR" altLang="en-US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E7907-17A8-480A-95F0-F35B4BAC06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3" y="2415035"/>
            <a:ext cx="4658727" cy="25938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1162D9-E33D-43F0-B26F-A2D1D03E4F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36" y="1230889"/>
            <a:ext cx="1645924" cy="54774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586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712927" y="2601546"/>
            <a:ext cx="3416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rgbClr val="006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CONTENTS</a:t>
            </a:r>
            <a:endParaRPr lang="ko-KR" altLang="en-US" sz="4000" spc="-150" dirty="0">
              <a:solidFill>
                <a:srgbClr val="006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4676503" y="442988"/>
            <a:ext cx="0" cy="6184479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 flipV="1">
            <a:off x="712927" y="3431253"/>
            <a:ext cx="3416320" cy="129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7" y="2173149"/>
            <a:ext cx="429896" cy="4298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275C46-30D4-4E5A-A1AE-F7AB20CDC7FB}"/>
              </a:ext>
            </a:extLst>
          </p:cNvPr>
          <p:cNvSpPr txBox="1"/>
          <p:nvPr/>
        </p:nvSpPr>
        <p:spPr>
          <a:xfrm>
            <a:off x="8912799" y="3491150"/>
            <a:ext cx="332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632B67-F39E-41FE-83AC-D68C7B049474}"/>
              </a:ext>
            </a:extLst>
          </p:cNvPr>
          <p:cNvGrpSpPr/>
          <p:nvPr/>
        </p:nvGrpSpPr>
        <p:grpSpPr>
          <a:xfrm>
            <a:off x="5822676" y="989440"/>
            <a:ext cx="6180246" cy="5134852"/>
            <a:chOff x="6061923" y="442988"/>
            <a:chExt cx="6180246" cy="51348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3885141-08FA-4197-A8CC-44B2349AC6A0}"/>
                </a:ext>
              </a:extLst>
            </p:cNvPr>
            <p:cNvGrpSpPr/>
            <p:nvPr/>
          </p:nvGrpSpPr>
          <p:grpSpPr>
            <a:xfrm>
              <a:off x="6061923" y="709066"/>
              <a:ext cx="6180244" cy="3392840"/>
              <a:chOff x="6096001" y="1696279"/>
              <a:chExt cx="6180244" cy="339284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096001" y="1696279"/>
                <a:ext cx="3329370" cy="1321785"/>
                <a:chOff x="909317" y="1287023"/>
                <a:chExt cx="3329370" cy="1321785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909319" y="1287023"/>
                  <a:ext cx="153923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rgbClr val="000000"/>
                      </a:solidFill>
                      <a:latin typeface="나눔고딕" pitchFamily="2" charset="-127"/>
                      <a:ea typeface="나눔고딕" pitchFamily="2" charset="-127"/>
                    </a:rPr>
                    <a:t>01</a:t>
                  </a:r>
                  <a:r>
                    <a:rPr lang="ko-KR" altLang="en-US" sz="2800" b="1" dirty="0">
                      <a:solidFill>
                        <a:srgbClr val="000000"/>
                      </a:solidFill>
                      <a:latin typeface="나눔고딕" pitchFamily="2" charset="-127"/>
                      <a:ea typeface="나눔고딕" pitchFamily="2" charset="-127"/>
                    </a:rPr>
                    <a:t> 개요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909317" y="1936560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1-1.</a:t>
                  </a:r>
                  <a:r>
                    <a:rPr lang="en-US" altLang="ko-KR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팀 소개 및 개발 분담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909318" y="2301031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1-2.</a:t>
                  </a:r>
                  <a:r>
                    <a:rPr lang="en-US" altLang="ko-KR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기획 배경</a:t>
                  </a: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275C46-30D4-4E5A-A1AE-F7AB20CDC7FB}"/>
                  </a:ext>
                </a:extLst>
              </p:cNvPr>
              <p:cNvSpPr txBox="1"/>
              <p:nvPr/>
            </p:nvSpPr>
            <p:spPr>
              <a:xfrm>
                <a:off x="8946876" y="4781342"/>
                <a:ext cx="33293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2-4.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프로토타입</a:t>
                </a:r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027BE16-4BE6-494D-B62B-CE9E6094728C}"/>
                </a:ext>
              </a:extLst>
            </p:cNvPr>
            <p:cNvGrpSpPr/>
            <p:nvPr/>
          </p:nvGrpSpPr>
          <p:grpSpPr>
            <a:xfrm>
              <a:off x="6096000" y="3532904"/>
              <a:ext cx="3329370" cy="1321785"/>
              <a:chOff x="909317" y="1287023"/>
              <a:chExt cx="3329370" cy="132178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2BEA58-1B59-4F0D-87F7-D05AFD3D22C6}"/>
                  </a:ext>
                </a:extLst>
              </p:cNvPr>
              <p:cNvSpPr txBox="1"/>
              <p:nvPr/>
            </p:nvSpPr>
            <p:spPr>
              <a:xfrm>
                <a:off x="909318" y="1287023"/>
                <a:ext cx="21726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000000"/>
                    </a:solidFill>
                    <a:latin typeface="나눔고딕" pitchFamily="2" charset="-127"/>
                    <a:ea typeface="나눔고딕" pitchFamily="2" charset="-127"/>
                  </a:rPr>
                  <a:t>03</a:t>
                </a:r>
                <a:r>
                  <a:rPr lang="ko-KR" altLang="en-US" sz="2800" b="1" dirty="0">
                    <a:solidFill>
                      <a:srgbClr val="000000"/>
                    </a:solidFill>
                    <a:latin typeface="나눔고딕" pitchFamily="2" charset="-127"/>
                    <a:ea typeface="나눔고딕" pitchFamily="2" charset="-127"/>
                  </a:rPr>
                  <a:t> 개발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9A8385-9A30-4F88-94E9-DD0723AECA53}"/>
                  </a:ext>
                </a:extLst>
              </p:cNvPr>
              <p:cNvSpPr txBox="1"/>
              <p:nvPr/>
            </p:nvSpPr>
            <p:spPr>
              <a:xfrm>
                <a:off x="909317" y="1936560"/>
                <a:ext cx="33293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3-1.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기술 스택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1D1A3F-F5EA-4F6E-919D-F87A5A8FB583}"/>
                  </a:ext>
                </a:extLst>
              </p:cNvPr>
              <p:cNvSpPr txBox="1"/>
              <p:nvPr/>
            </p:nvSpPr>
            <p:spPr>
              <a:xfrm>
                <a:off x="909318" y="2301031"/>
                <a:ext cx="33293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3-2.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</a:rPr>
                  <a:t>기술 협업 방식</a:t>
                </a:r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4BEB2B6-37DA-406B-96AE-D8B56473B6E3}"/>
                </a:ext>
              </a:extLst>
            </p:cNvPr>
            <p:cNvCxnSpPr>
              <a:cxnSpLocks/>
            </p:cNvCxnSpPr>
            <p:nvPr/>
          </p:nvCxnSpPr>
          <p:spPr>
            <a:xfrm>
              <a:off x="8442960" y="442988"/>
              <a:ext cx="63325" cy="5134852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C1A6B84-9C2D-4A53-84AD-03637B2B0CF6}"/>
                </a:ext>
              </a:extLst>
            </p:cNvPr>
            <p:cNvGrpSpPr/>
            <p:nvPr/>
          </p:nvGrpSpPr>
          <p:grpSpPr>
            <a:xfrm>
              <a:off x="8912799" y="2078335"/>
              <a:ext cx="3329370" cy="1678281"/>
              <a:chOff x="8912799" y="2078335"/>
              <a:chExt cx="3329370" cy="167828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275C46-30D4-4E5A-A1AE-F7AB20CDC7FB}"/>
                  </a:ext>
                </a:extLst>
              </p:cNvPr>
              <p:cNvSpPr txBox="1"/>
              <p:nvPr/>
            </p:nvSpPr>
            <p:spPr>
              <a:xfrm>
                <a:off x="8912799" y="2078335"/>
                <a:ext cx="33293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000000"/>
                    </a:solidFill>
                    <a:latin typeface="나눔고딕" pitchFamily="2" charset="-127"/>
                    <a:ea typeface="나눔고딕" pitchFamily="2" charset="-127"/>
                  </a:rPr>
                  <a:t>02 </a:t>
                </a:r>
                <a:r>
                  <a:rPr lang="ko-KR" altLang="en-US" sz="2800" b="1" dirty="0">
                    <a:solidFill>
                      <a:srgbClr val="000000"/>
                    </a:solidFill>
                    <a:latin typeface="나눔고딕" pitchFamily="2" charset="-127"/>
                    <a:ea typeface="나눔고딕" pitchFamily="2" charset="-127"/>
                  </a:rPr>
                  <a:t>디자인</a:t>
                </a: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2F7C702-DDFB-44B9-98A0-DD9DFE514ED5}"/>
                  </a:ext>
                </a:extLst>
              </p:cNvPr>
              <p:cNvGrpSpPr/>
              <p:nvPr/>
            </p:nvGrpSpPr>
            <p:grpSpPr>
              <a:xfrm>
                <a:off x="8912799" y="2752936"/>
                <a:ext cx="3329370" cy="1003680"/>
                <a:chOff x="8912799" y="2770188"/>
                <a:chExt cx="3329370" cy="100368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8912800" y="2770188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2-1.</a:t>
                  </a:r>
                  <a:r>
                    <a:rPr lang="en-US" altLang="ko-KR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디자인 요소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8912799" y="3121144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2-2.</a:t>
                  </a:r>
                  <a:r>
                    <a:rPr lang="en-US" altLang="ko-KR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벤치마킹 사이트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9C98FD5-890D-41D5-9EC2-2FEAF6ADE2DE}"/>
                    </a:ext>
                  </a:extLst>
                </p:cNvPr>
                <p:cNvSpPr txBox="1"/>
                <p:nvPr/>
              </p:nvSpPr>
              <p:spPr>
                <a:xfrm>
                  <a:off x="8912799" y="3466091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2-3.</a:t>
                  </a:r>
                  <a:r>
                    <a:rPr lang="en-US" altLang="ko-KR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와이어 프레임</a:t>
                  </a: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7FC48F-556A-4F26-906C-15D278BD0151}"/>
              </a:ext>
            </a:extLst>
          </p:cNvPr>
          <p:cNvGrpSpPr/>
          <p:nvPr/>
        </p:nvGrpSpPr>
        <p:grpSpPr>
          <a:xfrm>
            <a:off x="7597735" y="1496393"/>
            <a:ext cx="863415" cy="2882782"/>
            <a:chOff x="7828558" y="921932"/>
            <a:chExt cx="863415" cy="2882782"/>
          </a:xfrm>
        </p:grpSpPr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D76A2D49-62F6-4697-A71C-5813C715B58D}"/>
                </a:ext>
              </a:extLst>
            </p:cNvPr>
            <p:cNvSpPr/>
            <p:nvPr/>
          </p:nvSpPr>
          <p:spPr>
            <a:xfrm rot="2700000">
              <a:off x="8413166" y="921932"/>
              <a:ext cx="72000" cy="7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  <a:effectLst/>
          </p:spPr>
          <p:txBody>
            <a:bodyPr lIns="38100" tIns="38100" rIns="38100" bIns="38100" anchor="ctr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srgbClr val="000000"/>
                </a:solidFill>
                <a:latin typeface="Noto Sans KR" panose="020B0500000000000000" pitchFamily="34" charset="-127"/>
                <a:cs typeface="Poppins"/>
                <a:sym typeface="Poppins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0B5EFBB5-6D91-4C67-8306-9E91A8663B48}"/>
                </a:ext>
              </a:extLst>
            </p:cNvPr>
            <p:cNvSpPr/>
            <p:nvPr/>
          </p:nvSpPr>
          <p:spPr>
            <a:xfrm rot="2700000">
              <a:off x="8419373" y="2302705"/>
              <a:ext cx="72000" cy="7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  <a:effectLst/>
          </p:spPr>
          <p:txBody>
            <a:bodyPr lIns="38100" tIns="38100" rIns="38100" bIns="38100" anchor="ctr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srgbClr val="000000"/>
                </a:solidFill>
                <a:latin typeface="Noto Sans KR" panose="020B0500000000000000" pitchFamily="34" charset="-127"/>
                <a:cs typeface="Poppins"/>
                <a:sym typeface="Poppins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4CAB6129-AFE4-428A-913F-9B7D66821C33}"/>
                </a:ext>
              </a:extLst>
            </p:cNvPr>
            <p:cNvSpPr/>
            <p:nvPr/>
          </p:nvSpPr>
          <p:spPr>
            <a:xfrm rot="2700000">
              <a:off x="8413164" y="3732714"/>
              <a:ext cx="72000" cy="7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  <a:effectLst/>
          </p:spPr>
          <p:txBody>
            <a:bodyPr lIns="38100" tIns="38100" rIns="38100" bIns="38100" anchor="ctr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srgbClr val="000000"/>
                </a:solidFill>
                <a:latin typeface="Noto Sans KR" panose="020B0500000000000000" pitchFamily="34" charset="-127"/>
                <a:cs typeface="Poppins"/>
                <a:sym typeface="Poppin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4979B3D-EDEF-4E12-800C-D3C5A91D568B}"/>
                </a:ext>
              </a:extLst>
            </p:cNvPr>
            <p:cNvCxnSpPr>
              <a:cxnSpLocks/>
            </p:cNvCxnSpPr>
            <p:nvPr/>
          </p:nvCxnSpPr>
          <p:spPr>
            <a:xfrm>
              <a:off x="7832785" y="959809"/>
              <a:ext cx="572075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79CEF91-0776-41E5-9EDB-51FAE3C23874}"/>
                </a:ext>
              </a:extLst>
            </p:cNvPr>
            <p:cNvCxnSpPr>
              <a:cxnSpLocks/>
            </p:cNvCxnSpPr>
            <p:nvPr/>
          </p:nvCxnSpPr>
          <p:spPr>
            <a:xfrm>
              <a:off x="8495866" y="2338712"/>
              <a:ext cx="196107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9549077-51AC-4D09-9CBF-D44B1936CC74}"/>
                </a:ext>
              </a:extLst>
            </p:cNvPr>
            <p:cNvCxnSpPr>
              <a:cxnSpLocks/>
            </p:cNvCxnSpPr>
            <p:nvPr/>
          </p:nvCxnSpPr>
          <p:spPr>
            <a:xfrm>
              <a:off x="7828558" y="3766333"/>
              <a:ext cx="572075" cy="0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2FF6527-0552-4139-901A-937BB2D06E51}"/>
              </a:ext>
            </a:extLst>
          </p:cNvPr>
          <p:cNvSpPr txBox="1"/>
          <p:nvPr/>
        </p:nvSpPr>
        <p:spPr>
          <a:xfrm>
            <a:off x="5850813" y="5462309"/>
            <a:ext cx="332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3-3.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FF14A-FFD1-411C-A796-339BD3DDD52D}"/>
              </a:ext>
            </a:extLst>
          </p:cNvPr>
          <p:cNvSpPr txBox="1"/>
          <p:nvPr/>
        </p:nvSpPr>
        <p:spPr>
          <a:xfrm>
            <a:off x="985416" y="68335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2-4.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프로토타입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EA80A-983C-4CA4-8688-674DA0C95245}"/>
              </a:ext>
            </a:extLst>
          </p:cNvPr>
          <p:cNvSpPr txBox="1"/>
          <p:nvPr/>
        </p:nvSpPr>
        <p:spPr>
          <a:xfrm>
            <a:off x="1155700" y="2540756"/>
            <a:ext cx="2236607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프로토타입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Main - PC</a:t>
            </a:r>
            <a:endParaRPr lang="ko-KR" altLang="en-US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6B26F6-2D75-404D-A810-85F2F99C3F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1003" y="1192208"/>
            <a:ext cx="3333600" cy="56227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E03415-5DC2-4EEA-82C8-110116D19B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3299" y="1156639"/>
            <a:ext cx="3333600" cy="5522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308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FF14A-FFD1-411C-A796-339BD3DDD52D}"/>
              </a:ext>
            </a:extLst>
          </p:cNvPr>
          <p:cNvSpPr txBox="1"/>
          <p:nvPr/>
        </p:nvSpPr>
        <p:spPr>
          <a:xfrm>
            <a:off x="985416" y="68335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2-4.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프로토타입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EA80A-983C-4CA4-8688-674DA0C95245}"/>
              </a:ext>
            </a:extLst>
          </p:cNvPr>
          <p:cNvSpPr txBox="1"/>
          <p:nvPr/>
        </p:nvSpPr>
        <p:spPr>
          <a:xfrm>
            <a:off x="1155700" y="2540756"/>
            <a:ext cx="2236607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프로토타입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Main - Mobile</a:t>
            </a:r>
            <a:endParaRPr lang="ko-KR" altLang="en-US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AE71B3-032F-4792-BCBA-BE0B96113D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7"/>
          <a:stretch/>
        </p:blipFill>
        <p:spPr>
          <a:xfrm>
            <a:off x="9513460" y="1625251"/>
            <a:ext cx="1263600" cy="26167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0A1BF5-AFAA-43DA-8886-595EF3C36B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1"/>
          <a:stretch/>
        </p:blipFill>
        <p:spPr>
          <a:xfrm>
            <a:off x="5651113" y="1393283"/>
            <a:ext cx="1263600" cy="54406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783617-589D-492A-A5B5-17350BE337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1"/>
          <a:stretch/>
        </p:blipFill>
        <p:spPr>
          <a:xfrm>
            <a:off x="3889910" y="1209660"/>
            <a:ext cx="1263600" cy="41295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51164F-138A-41DA-9225-78C7D0B48ECB}"/>
              </a:ext>
            </a:extLst>
          </p:cNvPr>
          <p:cNvSpPr txBox="1"/>
          <p:nvPr/>
        </p:nvSpPr>
        <p:spPr>
          <a:xfrm>
            <a:off x="8249860" y="4284988"/>
            <a:ext cx="2236607" cy="414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(toggle)</a:t>
            </a:r>
            <a:endParaRPr lang="ko-KR" altLang="en-US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39BFD-C854-4F8F-B39B-81B4F432993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22"/>
          <a:stretch/>
        </p:blipFill>
        <p:spPr>
          <a:xfrm>
            <a:off x="7412316" y="1920239"/>
            <a:ext cx="1263600" cy="41203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65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FF14A-FFD1-411C-A796-339BD3DDD52D}"/>
              </a:ext>
            </a:extLst>
          </p:cNvPr>
          <p:cNvSpPr txBox="1"/>
          <p:nvPr/>
        </p:nvSpPr>
        <p:spPr>
          <a:xfrm>
            <a:off x="985416" y="683355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프로토타입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EA80A-983C-4CA4-8688-674DA0C95245}"/>
              </a:ext>
            </a:extLst>
          </p:cNvPr>
          <p:cNvSpPr txBox="1"/>
          <p:nvPr/>
        </p:nvSpPr>
        <p:spPr>
          <a:xfrm>
            <a:off x="1155700" y="2540756"/>
            <a:ext cx="2236607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프로토타입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Side page</a:t>
            </a:r>
            <a:endParaRPr lang="ko-KR" altLang="en-US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039883-C9F1-4489-AB85-D34FE4BAA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3" y="2389876"/>
            <a:ext cx="4754575" cy="2647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1A7D74-DC45-412C-95FB-F582A4B7E5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331" y="1156639"/>
            <a:ext cx="1679134" cy="55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55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3-1.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347096" y="1751875"/>
            <a:ext cx="3078735" cy="4321836"/>
          </a:xfrm>
          <a:prstGeom prst="rect">
            <a:avLst/>
          </a:prstGeom>
          <a:noFill/>
          <a:ln w="28575">
            <a:solidFill>
              <a:srgbClr val="517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347095" y="1751876"/>
            <a:ext cx="3078735" cy="1092296"/>
          </a:xfrm>
          <a:prstGeom prst="rect">
            <a:avLst/>
          </a:prstGeom>
          <a:solidFill>
            <a:srgbClr val="51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658378" y="1751875"/>
            <a:ext cx="3078735" cy="4321836"/>
          </a:xfrm>
          <a:prstGeom prst="rect">
            <a:avLst/>
          </a:prstGeom>
          <a:noFill/>
          <a:ln w="28575">
            <a:solidFill>
              <a:srgbClr val="517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658377" y="1751876"/>
            <a:ext cx="3078735" cy="1092296"/>
          </a:xfrm>
          <a:prstGeom prst="rect">
            <a:avLst/>
          </a:prstGeom>
          <a:solidFill>
            <a:srgbClr val="51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993901" y="1751875"/>
            <a:ext cx="3078735" cy="4321836"/>
          </a:xfrm>
          <a:prstGeom prst="rect">
            <a:avLst/>
          </a:prstGeom>
          <a:noFill/>
          <a:ln w="28575">
            <a:solidFill>
              <a:srgbClr val="517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993900" y="1751876"/>
            <a:ext cx="3078735" cy="1092296"/>
          </a:xfrm>
          <a:prstGeom prst="rect">
            <a:avLst/>
          </a:prstGeom>
          <a:solidFill>
            <a:srgbClr val="51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644180" y="2099541"/>
            <a:ext cx="309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993899" y="2105013"/>
            <a:ext cx="307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347094" y="2099541"/>
            <a:ext cx="307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671720" y="3088515"/>
            <a:ext cx="2363609" cy="2368617"/>
            <a:chOff x="1671720" y="3088515"/>
            <a:chExt cx="2363609" cy="2368617"/>
          </a:xfrm>
        </p:grpSpPr>
        <p:pic>
          <p:nvPicPr>
            <p:cNvPr id="74" name="Picture 6" descr="로고 어도비 PNG 이미지 | PNGWi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656" y="4455006"/>
              <a:ext cx="957285" cy="9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6" descr="How To Become a Professional Adobe Illustrator Expert? | Learning adobe  illustrator, Adobe illustrator, Adobe illustrator logo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39" y="4419342"/>
              <a:ext cx="1037790" cy="1037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720" y="3088515"/>
              <a:ext cx="1097351" cy="109735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534A72-8ABD-4DD0-B5DB-8DB44F081564}"/>
              </a:ext>
            </a:extLst>
          </p:cNvPr>
          <p:cNvGrpSpPr/>
          <p:nvPr/>
        </p:nvGrpSpPr>
        <p:grpSpPr>
          <a:xfrm>
            <a:off x="5185879" y="3106068"/>
            <a:ext cx="2023729" cy="2647202"/>
            <a:chOff x="5116218" y="3070091"/>
            <a:chExt cx="2023729" cy="264720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874" y="3070091"/>
              <a:ext cx="798252" cy="783884"/>
            </a:xfrm>
            <a:prstGeom prst="rect">
              <a:avLst/>
            </a:prstGeom>
          </p:spPr>
        </p:pic>
        <p:pic>
          <p:nvPicPr>
            <p:cNvPr id="4098" name="Picture 2" descr="디스코드 로고 Discord Logo PNG/SVG/AI">
              <a:extLst>
                <a:ext uri="{FF2B5EF4-FFF2-40B4-BE49-F238E27FC236}">
                  <a16:creationId xmlns:a16="http://schemas.microsoft.com/office/drawing/2014/main" id="{DC71D60E-E054-4C58-9F75-0CB7E8B11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24" t="11055" r="21621" b="9840"/>
            <a:stretch/>
          </p:blipFill>
          <p:spPr bwMode="auto">
            <a:xfrm>
              <a:off x="5116218" y="4055803"/>
              <a:ext cx="886911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Github]깃허브 기본 개념">
              <a:extLst>
                <a:ext uri="{FF2B5EF4-FFF2-40B4-BE49-F238E27FC236}">
                  <a16:creationId xmlns:a16="http://schemas.microsoft.com/office/drawing/2014/main" id="{EDA87951-84F5-4CE5-9A56-84046043F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6553" y="4050484"/>
              <a:ext cx="873394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💻Github Desktop으로 협업하기">
              <a:extLst>
                <a:ext uri="{FF2B5EF4-FFF2-40B4-BE49-F238E27FC236}">
                  <a16:creationId xmlns:a16="http://schemas.microsoft.com/office/drawing/2014/main" id="{8E530B8A-F5FE-4CC7-A295-468D9F4F2E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31811" y="5154552"/>
              <a:ext cx="1731865" cy="56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6AEA20-0671-4888-91D4-03F5C3F757CF}"/>
              </a:ext>
            </a:extLst>
          </p:cNvPr>
          <p:cNvGrpSpPr/>
          <p:nvPr/>
        </p:nvGrpSpPr>
        <p:grpSpPr>
          <a:xfrm>
            <a:off x="8194953" y="3277046"/>
            <a:ext cx="2664000" cy="2401511"/>
            <a:chOff x="8201267" y="3422053"/>
            <a:chExt cx="2664000" cy="2401511"/>
          </a:xfrm>
        </p:grpSpPr>
        <p:pic>
          <p:nvPicPr>
            <p:cNvPr id="9" name="그림 8"/>
            <p:cNvPicPr>
              <a:picLocks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67" y="3422053"/>
              <a:ext cx="2664000" cy="953165"/>
            </a:xfrm>
            <a:prstGeom prst="rect">
              <a:avLst/>
            </a:prstGeom>
          </p:spPr>
        </p:pic>
        <p:pic>
          <p:nvPicPr>
            <p:cNvPr id="4104" name="Picture 8" descr="BS] Bootstrap 시작하기">
              <a:extLst>
                <a:ext uri="{FF2B5EF4-FFF2-40B4-BE49-F238E27FC236}">
                  <a16:creationId xmlns:a16="http://schemas.microsoft.com/office/drawing/2014/main" id="{F41ED4E4-97BA-42F7-90A5-642484683A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43" t="5111" r="11778" b="9508"/>
            <a:stretch/>
          </p:blipFill>
          <p:spPr bwMode="auto">
            <a:xfrm>
              <a:off x="8410546" y="4625365"/>
              <a:ext cx="1036800" cy="1198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REST API 방식의 이해">
              <a:extLst>
                <a:ext uri="{FF2B5EF4-FFF2-40B4-BE49-F238E27FC236}">
                  <a16:creationId xmlns:a16="http://schemas.microsoft.com/office/drawing/2014/main" id="{55626982-EF3D-488F-B6DA-0ACEEA6344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7" t="10560" r="11010" b="9404"/>
            <a:stretch/>
          </p:blipFill>
          <p:spPr bwMode="auto">
            <a:xfrm>
              <a:off x="9681988" y="4663440"/>
              <a:ext cx="1036800" cy="1160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어도비 프리미어 프로 - 위키백과, 우리 모두의 백과사전">
            <a:extLst>
              <a:ext uri="{FF2B5EF4-FFF2-40B4-BE49-F238E27FC236}">
                <a16:creationId xmlns:a16="http://schemas.microsoft.com/office/drawing/2014/main" id="{74237871-7BC5-45D6-B559-A22EC43B9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53" y="3147557"/>
            <a:ext cx="968400" cy="9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3-2.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협업 방식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68CFA8-5D21-4B59-8A6F-B3B2FC885A84}"/>
              </a:ext>
            </a:extLst>
          </p:cNvPr>
          <p:cNvGrpSpPr/>
          <p:nvPr/>
        </p:nvGrpSpPr>
        <p:grpSpPr>
          <a:xfrm>
            <a:off x="484069" y="2105564"/>
            <a:ext cx="11223862" cy="3678551"/>
            <a:chOff x="639469" y="2288511"/>
            <a:chExt cx="11223862" cy="36785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7F32A82-47FB-4954-9069-400E8029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469" y="2288511"/>
              <a:ext cx="7813749" cy="367855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F4152F-D3D8-488E-A322-A2765189C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5219" y="2656434"/>
              <a:ext cx="2958112" cy="2942706"/>
            </a:xfrm>
            <a:prstGeom prst="rect">
              <a:avLst/>
            </a:prstGeom>
          </p:spPr>
        </p:pic>
      </p:grpSp>
      <p:pic>
        <p:nvPicPr>
          <p:cNvPr id="13" name="Picture 4" descr="Github]깃허브 기본 개념">
            <a:extLst>
              <a:ext uri="{FF2B5EF4-FFF2-40B4-BE49-F238E27FC236}">
                <a16:creationId xmlns:a16="http://schemas.microsoft.com/office/drawing/2014/main" id="{8BC76CDE-96A3-4A95-A3CD-AE45015E7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069" y="1382322"/>
            <a:ext cx="552019" cy="54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💻Github Desktop으로 협업하기">
            <a:extLst>
              <a:ext uri="{FF2B5EF4-FFF2-40B4-BE49-F238E27FC236}">
                <a16:creationId xmlns:a16="http://schemas.microsoft.com/office/drawing/2014/main" id="{38DE0213-D709-4027-92B7-B19FF65F0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102" y="1478711"/>
            <a:ext cx="1044057" cy="3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3-2.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협업 방식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7FAA0-BB00-43E6-8D87-8161D2FC8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403" y="4544509"/>
            <a:ext cx="6501470" cy="2005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160A94-D6DB-45DD-A62F-F18F16215F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82" b="10943"/>
          <a:stretch/>
        </p:blipFill>
        <p:spPr>
          <a:xfrm>
            <a:off x="1278612" y="1310529"/>
            <a:ext cx="7684414" cy="29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5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FF14A-FFD1-411C-A796-339BD3DDD52D}"/>
              </a:ext>
            </a:extLst>
          </p:cNvPr>
          <p:cNvSpPr txBox="1"/>
          <p:nvPr/>
        </p:nvSpPr>
        <p:spPr>
          <a:xfrm>
            <a:off x="985416" y="683355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3-3.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 일정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09C5B3-F2E5-45AA-ADE4-BF67957D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63829" y="8349354"/>
            <a:ext cx="8459829" cy="36765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E5AB0A-A4CE-4559-818C-FA913D9E3252}"/>
              </a:ext>
            </a:extLst>
          </p:cNvPr>
          <p:cNvSpPr txBox="1"/>
          <p:nvPr/>
        </p:nvSpPr>
        <p:spPr>
          <a:xfrm>
            <a:off x="5267908" y="1572285"/>
            <a:ext cx="1656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4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623C93-648B-450A-A7DB-680787699E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06" y="2199336"/>
            <a:ext cx="7252188" cy="45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4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B2E78A-DD76-4579-AE6D-036298A78335}"/>
              </a:ext>
            </a:extLst>
          </p:cNvPr>
          <p:cNvSpPr txBox="1"/>
          <p:nvPr/>
        </p:nvSpPr>
        <p:spPr>
          <a:xfrm>
            <a:off x="5272701" y="2824480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latin typeface="경기천년제목 Bold"/>
              </a:rPr>
              <a:t>Q &amp; A</a:t>
            </a:r>
            <a:endParaRPr lang="ko-KR" altLang="en-US" sz="5400" spc="-300" dirty="0">
              <a:solidFill>
                <a:schemeClr val="bg1"/>
              </a:solidFill>
              <a:latin typeface="경기천년제목 Bold"/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7AE4A29-2593-4900-B755-39346EFAB48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053C07-376B-4D4E-9C49-93480AB7CAD8}"/>
              </a:ext>
            </a:extLst>
          </p:cNvPr>
          <p:cNvGrpSpPr/>
          <p:nvPr/>
        </p:nvGrpSpPr>
        <p:grpSpPr>
          <a:xfrm>
            <a:off x="3981214" y="2989306"/>
            <a:ext cx="4229571" cy="879387"/>
            <a:chOff x="3599948" y="2924229"/>
            <a:chExt cx="4229571" cy="8793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A48078-82E0-46B0-BFB6-AC766ABB0F40}"/>
                </a:ext>
              </a:extLst>
            </p:cNvPr>
            <p:cNvSpPr txBox="1"/>
            <p:nvPr/>
          </p:nvSpPr>
          <p:spPr>
            <a:xfrm>
              <a:off x="4362480" y="3034175"/>
              <a:ext cx="34670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</a:rPr>
                <a:t>THANK</a:t>
              </a:r>
              <a:r>
                <a:rPr lang="ko-KR" altLang="en-US" sz="4400" dirty="0">
                  <a:solidFill>
                    <a:schemeClr val="bg1"/>
                  </a:solidFill>
                </a:rPr>
                <a:t> </a:t>
              </a:r>
              <a:r>
                <a:rPr lang="en-US" altLang="ko-KR" sz="4400" dirty="0">
                  <a:solidFill>
                    <a:schemeClr val="bg1"/>
                  </a:solidFill>
                </a:rPr>
                <a:t>YOU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1E57A04-F2E7-4BE4-B063-A90635A7C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948" y="2924229"/>
              <a:ext cx="762113" cy="762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376">
              <a:schemeClr val="accent2">
                <a:lumMod val="94000"/>
                <a:alpha val="71000"/>
              </a:schemeClr>
            </a:gs>
            <a:gs pos="70000">
              <a:schemeClr val="accent2">
                <a:alpha val="78000"/>
                <a:lumMod val="85000"/>
              </a:schemeClr>
            </a:gs>
            <a:gs pos="100000">
              <a:schemeClr val="accent2">
                <a:lumMod val="0"/>
                <a:alpha val="90000"/>
              </a:schemeClr>
            </a:gs>
            <a:gs pos="85000">
              <a:schemeClr val="accent2">
                <a:alpha val="85000"/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122" y="714735"/>
            <a:ext cx="4256276" cy="425627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313120" y="437071"/>
            <a:ext cx="4422510" cy="4218281"/>
            <a:chOff x="4160970" y="22081"/>
            <a:chExt cx="4422510" cy="421828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56088" y="22081"/>
              <a:ext cx="4227392" cy="408499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A231D34-A997-4FA9-AB4B-04B0E2BA2E28}"/>
                </a:ext>
              </a:extLst>
            </p:cNvPr>
            <p:cNvSpPr/>
            <p:nvPr/>
          </p:nvSpPr>
          <p:spPr>
            <a:xfrm>
              <a:off x="4160970" y="96016"/>
              <a:ext cx="4011060" cy="401106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22D3392-C542-49BC-BB5B-6DE5C8EFA770}"/>
                </a:ext>
              </a:extLst>
            </p:cNvPr>
            <p:cNvSpPr/>
            <p:nvPr/>
          </p:nvSpPr>
          <p:spPr>
            <a:xfrm>
              <a:off x="4572420" y="229302"/>
              <a:ext cx="4011060" cy="401106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5246195" y="3805957"/>
            <a:ext cx="5861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800" cap="none" spc="-300" normalizeH="0" baseline="0" noProof="0" dirty="0">
                <a:ln>
                  <a:noFill/>
                </a:ln>
                <a:solidFill>
                  <a:srgbClr val="F2EAE3"/>
                </a:solidFill>
                <a:effectLst/>
                <a:uLnTx/>
                <a:uFillTx/>
                <a:latin typeface="Arial"/>
                <a:cs typeface="+mn-cs"/>
              </a:rPr>
              <a:t>TEAM.</a:t>
            </a:r>
            <a:r>
              <a:rPr kumimoji="0" lang="en-US" altLang="ko-KR" sz="4400" b="0" i="0" u="none" strike="noStrike" kern="1800" cap="none" spc="-300" normalizeH="0" baseline="0" noProof="0" dirty="0">
                <a:ln>
                  <a:noFill/>
                </a:ln>
                <a:solidFill>
                  <a:srgbClr val="F2EAE3"/>
                </a:solidFill>
                <a:effectLst/>
                <a:uLnTx/>
                <a:uFillTx/>
                <a:latin typeface="Arial"/>
                <a:cs typeface="+mn-cs"/>
              </a:rPr>
              <a:t>  </a:t>
            </a:r>
            <a:r>
              <a:rPr kumimoji="0" lang="en-US" altLang="ko-KR" sz="5400" b="0" i="0" u="none" strike="noStrike" kern="1800" cap="none" spc="1100" normalizeH="0" baseline="0" noProof="0" dirty="0">
                <a:ln>
                  <a:noFill/>
                </a:ln>
                <a:solidFill>
                  <a:srgbClr val="F2EAE3"/>
                </a:solidFill>
                <a:effectLst/>
                <a:uLnTx/>
                <a:uFillTx/>
                <a:latin typeface="Arial"/>
                <a:cs typeface="+mn-cs"/>
              </a:rPr>
              <a:t>PRISM</a:t>
            </a:r>
            <a:endParaRPr kumimoji="0" lang="ko-KR" altLang="en-US" sz="5400" b="0" i="0" u="none" strike="noStrike" kern="1800" cap="none" spc="1100" normalizeH="0" baseline="0" noProof="0" dirty="0">
              <a:ln>
                <a:noFill/>
              </a:ln>
              <a:solidFill>
                <a:srgbClr val="F2EAE3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6194412" y="4862573"/>
            <a:ext cx="471487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8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프리즘</a:t>
            </a:r>
            <a:r>
              <a:rPr kumimoji="0" lang="en-US" altLang="ko-KR" sz="1400" b="0" i="0" u="none" strike="noStrike" kern="18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8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빛을 굴절</a:t>
            </a:r>
            <a:r>
              <a:rPr kumimoji="0" lang="en-US" altLang="ko-KR" sz="1400" b="0" i="0" u="none" strike="noStrike" kern="18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8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분산시키는 광학 도구</a:t>
            </a:r>
            <a:endParaRPr kumimoji="0" lang="en-US" altLang="ko-KR" sz="1400" b="0" i="0" u="none" strike="noStrike" kern="18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8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빛을 받아 여러가지 색깔을 보여주는 프리즘처럼</a:t>
            </a:r>
            <a:endParaRPr kumimoji="0" lang="en-US" altLang="ko-KR" sz="1400" b="0" i="0" u="none" strike="noStrike" kern="18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8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팀이 하나로 모여 여러가지 색깔을 나타낸다</a:t>
            </a:r>
            <a:r>
              <a:rPr kumimoji="0" lang="en-US" altLang="ko-KR" sz="1400" b="0" i="0" u="none" strike="noStrike" kern="18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90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2199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1-1.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팀소개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및 개발 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579532" y="1663205"/>
            <a:ext cx="3032936" cy="4140710"/>
            <a:chOff x="909264" y="1187417"/>
            <a:chExt cx="3032936" cy="4140710"/>
          </a:xfrm>
        </p:grpSpPr>
        <p:grpSp>
          <p:nvGrpSpPr>
            <p:cNvPr id="20" name="그룹 1001"/>
            <p:cNvGrpSpPr/>
            <p:nvPr/>
          </p:nvGrpSpPr>
          <p:grpSpPr>
            <a:xfrm>
              <a:off x="909265" y="1187417"/>
              <a:ext cx="3032934" cy="4140710"/>
              <a:chOff x="1189729" y="4324439"/>
              <a:chExt cx="3643085" cy="4940140"/>
            </a:xfrm>
          </p:grpSpPr>
          <p:pic>
            <p:nvPicPr>
              <p:cNvPr id="30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29" y="4324439"/>
                <a:ext cx="3643085" cy="494014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A2B78B-197E-48A6-ADDB-4756F1B262B7}"/>
                </a:ext>
              </a:extLst>
            </p:cNvPr>
            <p:cNvSpPr txBox="1"/>
            <p:nvPr/>
          </p:nvSpPr>
          <p:spPr>
            <a:xfrm>
              <a:off x="909264" y="4697273"/>
              <a:ext cx="30329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팀장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웹퍼블리싱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48B282-45FE-47B0-A45E-A877513B5372}"/>
                </a:ext>
              </a:extLst>
            </p:cNvPr>
            <p:cNvSpPr txBox="1"/>
            <p:nvPr/>
          </p:nvSpPr>
          <p:spPr>
            <a:xfrm>
              <a:off x="909264" y="4214410"/>
              <a:ext cx="303293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 err="1"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남지완</a:t>
              </a:r>
              <a:endParaRPr lang="ko-KR" altLang="en-US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3593" y="1483366"/>
              <a:ext cx="2464275" cy="24642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7" name="그룹 6"/>
          <p:cNvGrpSpPr/>
          <p:nvPr/>
        </p:nvGrpSpPr>
        <p:grpSpPr>
          <a:xfrm>
            <a:off x="8059014" y="1663205"/>
            <a:ext cx="3032935" cy="4140710"/>
            <a:chOff x="8046203" y="1516577"/>
            <a:chExt cx="3032935" cy="4140710"/>
          </a:xfrm>
        </p:grpSpPr>
        <p:pic>
          <p:nvPicPr>
            <p:cNvPr id="4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6203" y="1516577"/>
              <a:ext cx="3032934" cy="414071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4BB84E-1344-41FE-A472-2A421764B74A}"/>
                </a:ext>
              </a:extLst>
            </p:cNvPr>
            <p:cNvSpPr txBox="1"/>
            <p:nvPr/>
          </p:nvSpPr>
          <p:spPr>
            <a:xfrm>
              <a:off x="8046204" y="5024323"/>
              <a:ext cx="303293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프론트엔드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PPT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006C64-55D5-4231-A826-E4EDDD810771}"/>
                </a:ext>
              </a:extLst>
            </p:cNvPr>
            <p:cNvSpPr txBox="1"/>
            <p:nvPr/>
          </p:nvSpPr>
          <p:spPr>
            <a:xfrm>
              <a:off x="8046203" y="4541462"/>
              <a:ext cx="303293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spc="-150" dirty="0" err="1"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임지찬</a:t>
              </a:r>
              <a:endParaRPr lang="ko-KR" altLang="en-US" sz="2000" b="1" spc="-150" dirty="0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30532" y="1812526"/>
              <a:ext cx="2464275" cy="24642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2BF752E-6013-4DCD-B340-435DEBB8BEB2}"/>
              </a:ext>
            </a:extLst>
          </p:cNvPr>
          <p:cNvGrpSpPr/>
          <p:nvPr/>
        </p:nvGrpSpPr>
        <p:grpSpPr>
          <a:xfrm>
            <a:off x="1100049" y="1663205"/>
            <a:ext cx="3032936" cy="4140710"/>
            <a:chOff x="4627537" y="1663205"/>
            <a:chExt cx="3032936" cy="4140710"/>
          </a:xfrm>
        </p:grpSpPr>
        <p:grpSp>
          <p:nvGrpSpPr>
            <p:cNvPr id="6" name="그룹 5"/>
            <p:cNvGrpSpPr/>
            <p:nvPr/>
          </p:nvGrpSpPr>
          <p:grpSpPr>
            <a:xfrm>
              <a:off x="4627537" y="1663205"/>
              <a:ext cx="3032936" cy="4140710"/>
              <a:chOff x="4044282" y="1514469"/>
              <a:chExt cx="3032936" cy="4140710"/>
            </a:xfrm>
          </p:grpSpPr>
          <p:pic>
            <p:nvPicPr>
              <p:cNvPr id="44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44284" y="1514469"/>
                <a:ext cx="3032934" cy="414071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026CD6-A56C-429A-A77E-DFBBB03821E6}"/>
                  </a:ext>
                </a:extLst>
              </p:cNvPr>
              <p:cNvSpPr txBox="1"/>
              <p:nvPr/>
            </p:nvSpPr>
            <p:spPr>
              <a:xfrm>
                <a:off x="4044283" y="5024324"/>
                <a:ext cx="3032935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UX / UI </a:t>
                </a:r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디자인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E46A00-ADA5-414B-9841-BD09AF54FB19}"/>
                  </a:ext>
                </a:extLst>
              </p:cNvPr>
              <p:cNvSpPr txBox="1"/>
              <p:nvPr/>
            </p:nvSpPr>
            <p:spPr>
              <a:xfrm>
                <a:off x="4044282" y="4541462"/>
                <a:ext cx="303293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b="1" spc="-150" dirty="0" err="1">
                    <a:latin typeface="경기천년제목V Bold" panose="02020803020101020101" pitchFamily="18" charset="-127"/>
                    <a:ea typeface="경기천년제목V Bold" panose="02020803020101020101" pitchFamily="18" charset="-127"/>
                  </a:rPr>
                  <a:t>서재현</a:t>
                </a:r>
                <a:endParaRPr lang="ko-KR" altLang="en-US" b="1" spc="-150" dirty="0">
                  <a:latin typeface="경기천년제목V Bold" panose="02020803020101020101" pitchFamily="18" charset="-127"/>
                  <a:ea typeface="경기천년제목V Bold" panose="02020803020101020101" pitchFamily="18" charset="-127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97277" y="1929974"/>
              <a:ext cx="2493455" cy="249345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6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더위 먹지 않으려면 '6가지' 기억하세요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256" y="1643570"/>
            <a:ext cx="6567488" cy="43454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59DC5F-8A67-4787-9538-5ABE7BE0CB86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2A84988-1B38-4F49-A171-5F0788B8522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73797-4F2D-49DA-8D89-44A23933C7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C3D9C03-5046-4010-AD73-6606ECE1BBBD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29AFF8E-ECC1-4BD5-ADD9-8224A876A305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7201D-55BC-47D8-99DF-75EC7B0E3E13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62B33D2-6046-4746-A076-BD0BF6B290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77283A-0755-4E81-B39E-0BD32EEBF424}"/>
              </a:ext>
            </a:extLst>
          </p:cNvPr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CC77D-D736-40DD-9B19-35A13F81CF20}"/>
              </a:ext>
            </a:extLst>
          </p:cNvPr>
          <p:cNvSpPr txBox="1"/>
          <p:nvPr/>
        </p:nvSpPr>
        <p:spPr>
          <a:xfrm>
            <a:off x="8905523" y="6519446"/>
            <a:ext cx="3286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인크루잇</a:t>
            </a:r>
            <a:endParaRPr lang="en-US" altLang="ko-KR" sz="800" dirty="0"/>
          </a:p>
          <a:p>
            <a:pPr algn="r"/>
            <a:r>
              <a:rPr lang="en-US" altLang="ko-KR" sz="800" dirty="0"/>
              <a:t>https://news.incruit.com/news/newsview.asp?newsno=436196&amp;ty=0</a:t>
            </a:r>
            <a:endParaRPr lang="ko-KR" altLang="en-US" sz="8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DAE95A-C829-4ADF-8EF6-FAD63FC19BF5}"/>
              </a:ext>
            </a:extLst>
          </p:cNvPr>
          <p:cNvGrpSpPr/>
          <p:nvPr/>
        </p:nvGrpSpPr>
        <p:grpSpPr>
          <a:xfrm>
            <a:off x="1041725" y="1049335"/>
            <a:ext cx="10108550" cy="4759330"/>
            <a:chOff x="1041725" y="1156639"/>
            <a:chExt cx="10108550" cy="475933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ECD32A2-C634-4AC9-BD5C-20C84D33221D}"/>
                </a:ext>
              </a:extLst>
            </p:cNvPr>
            <p:cNvGrpSpPr/>
            <p:nvPr/>
          </p:nvGrpSpPr>
          <p:grpSpPr>
            <a:xfrm>
              <a:off x="2584977" y="1156639"/>
              <a:ext cx="6775241" cy="1850682"/>
              <a:chOff x="2759492" y="947552"/>
              <a:chExt cx="6775241" cy="18506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2512558-E751-450C-8E25-E384B5DFC2C5}"/>
                  </a:ext>
                </a:extLst>
              </p:cNvPr>
              <p:cNvGrpSpPr/>
              <p:nvPr/>
            </p:nvGrpSpPr>
            <p:grpSpPr>
              <a:xfrm>
                <a:off x="3032419" y="1393283"/>
                <a:ext cx="6304939" cy="965850"/>
                <a:chOff x="2281625" y="1516586"/>
                <a:chExt cx="6304939" cy="569763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9884F404-E688-4AD6-A64D-E011FDE0B0BA}"/>
                    </a:ext>
                  </a:extLst>
                </p:cNvPr>
                <p:cNvSpPr/>
                <p:nvPr/>
              </p:nvSpPr>
              <p:spPr>
                <a:xfrm>
                  <a:off x="2281625" y="1516586"/>
                  <a:ext cx="6304939" cy="569763"/>
                </a:xfrm>
                <a:prstGeom prst="rect">
                  <a:avLst/>
                </a:prstGeom>
                <a:solidFill>
                  <a:srgbClr val="0F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A85F91E-BED2-4EC2-8769-A200F94F5B9A}"/>
                    </a:ext>
                  </a:extLst>
                </p:cNvPr>
                <p:cNvSpPr txBox="1"/>
                <p:nvPr/>
              </p:nvSpPr>
              <p:spPr>
                <a:xfrm>
                  <a:off x="2949932" y="1558316"/>
                  <a:ext cx="4951997" cy="4694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dirty="0">
                      <a:solidFill>
                        <a:schemeClr val="bg1"/>
                      </a:solidFill>
                      <a:latin typeface="경기천년제목V Bold"/>
                    </a:rPr>
                    <a:t>올해 여름 휴가 계획</a:t>
                  </a:r>
                  <a:endParaRPr lang="en-US" altLang="ko-KR" dirty="0">
                    <a:solidFill>
                      <a:schemeClr val="bg1"/>
                    </a:solidFill>
                    <a:latin typeface="경기천년제목V Bold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조사대상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: 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성인남녀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835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명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| 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조사기간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23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년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월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29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일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~ 6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월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일</a:t>
                  </a:r>
                </a:p>
              </p:txBody>
            </p:sp>
          </p:grpSp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BB6A734D-E209-4F5B-B316-63FB40957F86}"/>
                  </a:ext>
                </a:extLst>
              </p:cNvPr>
              <p:cNvSpPr/>
              <p:nvPr/>
            </p:nvSpPr>
            <p:spPr>
              <a:xfrm rot="16200000">
                <a:off x="8372982" y="1614601"/>
                <a:ext cx="1828800" cy="494702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>
                <a:extLst>
                  <a:ext uri="{FF2B5EF4-FFF2-40B4-BE49-F238E27FC236}">
                    <a16:creationId xmlns:a16="http://schemas.microsoft.com/office/drawing/2014/main" id="{3989EA1E-76A5-41D8-A716-E088EEE2912A}"/>
                  </a:ext>
                </a:extLst>
              </p:cNvPr>
              <p:cNvSpPr/>
              <p:nvPr/>
            </p:nvSpPr>
            <p:spPr>
              <a:xfrm rot="5400000">
                <a:off x="2141268" y="1587658"/>
                <a:ext cx="1828800" cy="592351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C52D136-1665-4D96-A0F0-B132E927EA20}"/>
                </a:ext>
              </a:extLst>
            </p:cNvPr>
            <p:cNvGrpSpPr/>
            <p:nvPr/>
          </p:nvGrpSpPr>
          <p:grpSpPr>
            <a:xfrm>
              <a:off x="1041725" y="2971685"/>
              <a:ext cx="10108550" cy="2944284"/>
              <a:chOff x="751229" y="3013951"/>
              <a:chExt cx="10108550" cy="2944284"/>
            </a:xfrm>
          </p:grpSpPr>
          <p:graphicFrame>
            <p:nvGraphicFramePr>
              <p:cNvPr id="47" name="차트 46">
                <a:extLst>
                  <a:ext uri="{FF2B5EF4-FFF2-40B4-BE49-F238E27FC236}">
                    <a16:creationId xmlns:a16="http://schemas.microsoft.com/office/drawing/2014/main" id="{08F12725-1150-45E9-B403-3FE6A1772A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57453728"/>
                  </p:ext>
                </p:extLst>
              </p:nvPr>
            </p:nvGraphicFramePr>
            <p:xfrm>
              <a:off x="6443354" y="3013951"/>
              <a:ext cx="4416425" cy="294428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3CCB037-E531-427C-9E0D-91CFE5AFB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1229" y="3961296"/>
                <a:ext cx="5811061" cy="89547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F46D32-3379-4FDC-A9C8-A446BD944A54}"/>
                  </a:ext>
                </a:extLst>
              </p:cNvPr>
              <p:cNvSpPr txBox="1"/>
              <p:nvPr/>
            </p:nvSpPr>
            <p:spPr>
              <a:xfrm>
                <a:off x="7096922" y="4921845"/>
                <a:ext cx="692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ea typeface="경기천년바탕 Regular" panose="02020503020101020101"/>
                  </a:rPr>
                  <a:t>30.9%</a:t>
                </a:r>
                <a:endParaRPr lang="ko-KR" altLang="en-US" sz="1400" dirty="0">
                  <a:ea typeface="경기천년바탕 Regular" panose="020205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91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A518CD-AB24-48F9-A436-BBD64169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788" y="1935602"/>
            <a:ext cx="5471803" cy="42188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006708-881D-4496-9AA2-931F7FC9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59" y="2038508"/>
            <a:ext cx="206692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5CC2425-AF6B-42A0-A3E6-D5E13DA8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59" y="1535552"/>
            <a:ext cx="15525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34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6468A1-78F5-4136-BC21-78CE9667C6D8}"/>
              </a:ext>
            </a:extLst>
          </p:cNvPr>
          <p:cNvGrpSpPr/>
          <p:nvPr/>
        </p:nvGrpSpPr>
        <p:grpSpPr>
          <a:xfrm>
            <a:off x="2297430" y="1661184"/>
            <a:ext cx="7597140" cy="4748673"/>
            <a:chOff x="2297430" y="1616204"/>
            <a:chExt cx="7597140" cy="47486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46A857-0C64-4095-BF34-578BC7D8E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430" y="1616204"/>
              <a:ext cx="7597140" cy="2058088"/>
            </a:xfrm>
            <a:prstGeom prst="rect">
              <a:avLst/>
            </a:prstGeom>
          </p:spPr>
        </p:pic>
        <p:pic>
          <p:nvPicPr>
            <p:cNvPr id="23" name="Picture 2" descr="http://www.spavalley.co.kr/naturepark/pds/editor/IMG_5162.JPG">
              <a:extLst>
                <a:ext uri="{FF2B5EF4-FFF2-40B4-BE49-F238E27FC236}">
                  <a16:creationId xmlns:a16="http://schemas.microsoft.com/office/drawing/2014/main" id="{93F31E9C-BF3C-4803-88F3-4A07E3645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430" y="3704318"/>
              <a:ext cx="3992012" cy="266055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대구 최고 관광지 워터파크 스파밸리 전면 개장 - 경북일보 - 굿데이 굿뉴스">
              <a:extLst>
                <a:ext uri="{FF2B5EF4-FFF2-40B4-BE49-F238E27FC236}">
                  <a16:creationId xmlns:a16="http://schemas.microsoft.com/office/drawing/2014/main" id="{79AAB68C-5DE7-4D67-9416-0337A7BD7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4040" y="3693342"/>
              <a:ext cx="3568231" cy="267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69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0C274B-BCDE-4B5E-949C-E4ED9668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49" y="1535552"/>
            <a:ext cx="2143424" cy="666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0F3043-95D5-4FC8-8E67-57F437CB8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631" y="2321873"/>
            <a:ext cx="7622737" cy="37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1078</Words>
  <Application>Microsoft Office PowerPoint</Application>
  <PresentationFormat>와이드스크린</PresentationFormat>
  <Paragraphs>242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Noto Sans KR</vt:lpstr>
      <vt:lpstr>Pretendard</vt:lpstr>
      <vt:lpstr>경기천년바탕 Regular</vt:lpstr>
      <vt:lpstr>경기천년제목 Bold</vt:lpstr>
      <vt:lpstr>경기천년제목 Light</vt:lpstr>
      <vt:lpstr>경기천년제목 Medium</vt:lpstr>
      <vt:lpstr>경기천년제목V Bold</vt:lpstr>
      <vt:lpstr>나눔고딕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jichan lim</cp:lastModifiedBy>
  <cp:revision>95</cp:revision>
  <dcterms:created xsi:type="dcterms:W3CDTF">2021-02-14T00:18:03Z</dcterms:created>
  <dcterms:modified xsi:type="dcterms:W3CDTF">2023-06-27T01:00:51Z</dcterms:modified>
</cp:coreProperties>
</file>